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5"/>
    <p:sldMasterId id="2147483749" r:id="rId6"/>
    <p:sldMasterId id="2147483751" r:id="rId7"/>
    <p:sldMasterId id="2147483784" r:id="rId8"/>
  </p:sldMasterIdLst>
  <p:notesMasterIdLst>
    <p:notesMasterId r:id="rId75"/>
  </p:notesMasterIdLst>
  <p:handoutMasterIdLst>
    <p:handoutMasterId r:id="rId76"/>
  </p:handoutMasterIdLst>
  <p:sldIdLst>
    <p:sldId id="428" r:id="rId9"/>
    <p:sldId id="330" r:id="rId10"/>
    <p:sldId id="417" r:id="rId11"/>
    <p:sldId id="426" r:id="rId12"/>
    <p:sldId id="301" r:id="rId13"/>
    <p:sldId id="355" r:id="rId14"/>
    <p:sldId id="303" r:id="rId15"/>
    <p:sldId id="304" r:id="rId16"/>
    <p:sldId id="427" r:id="rId17"/>
    <p:sldId id="401" r:id="rId18"/>
    <p:sldId id="404" r:id="rId19"/>
    <p:sldId id="385" r:id="rId20"/>
    <p:sldId id="408" r:id="rId21"/>
    <p:sldId id="387" r:id="rId22"/>
    <p:sldId id="388" r:id="rId23"/>
    <p:sldId id="389" r:id="rId24"/>
    <p:sldId id="390" r:id="rId25"/>
    <p:sldId id="391" r:id="rId26"/>
    <p:sldId id="392" r:id="rId27"/>
    <p:sldId id="356" r:id="rId28"/>
    <p:sldId id="407" r:id="rId29"/>
    <p:sldId id="357" r:id="rId30"/>
    <p:sldId id="358" r:id="rId31"/>
    <p:sldId id="359" r:id="rId32"/>
    <p:sldId id="360" r:id="rId33"/>
    <p:sldId id="361" r:id="rId34"/>
    <p:sldId id="410" r:id="rId35"/>
    <p:sldId id="411" r:id="rId36"/>
    <p:sldId id="412" r:id="rId37"/>
    <p:sldId id="413" r:id="rId38"/>
    <p:sldId id="414" r:id="rId39"/>
    <p:sldId id="378" r:id="rId40"/>
    <p:sldId id="405" r:id="rId41"/>
    <p:sldId id="380" r:id="rId42"/>
    <p:sldId id="381" r:id="rId43"/>
    <p:sldId id="382" r:id="rId44"/>
    <p:sldId id="383" r:id="rId45"/>
    <p:sldId id="384" r:id="rId46"/>
    <p:sldId id="331" r:id="rId47"/>
    <p:sldId id="334" r:id="rId48"/>
    <p:sldId id="336" r:id="rId49"/>
    <p:sldId id="338" r:id="rId50"/>
    <p:sldId id="340" r:id="rId51"/>
    <p:sldId id="341" r:id="rId52"/>
    <p:sldId id="342" r:id="rId53"/>
    <p:sldId id="343" r:id="rId54"/>
    <p:sldId id="344" r:id="rId55"/>
    <p:sldId id="345" r:id="rId56"/>
    <p:sldId id="346" r:id="rId57"/>
    <p:sldId id="347" r:id="rId58"/>
    <p:sldId id="423" r:id="rId59"/>
    <p:sldId id="332" r:id="rId60"/>
    <p:sldId id="333" r:id="rId61"/>
    <p:sldId id="424" r:id="rId62"/>
    <p:sldId id="425" r:id="rId63"/>
    <p:sldId id="327" r:id="rId64"/>
    <p:sldId id="319" r:id="rId65"/>
    <p:sldId id="351" r:id="rId66"/>
    <p:sldId id="321" r:id="rId67"/>
    <p:sldId id="322" r:id="rId68"/>
    <p:sldId id="418" r:id="rId69"/>
    <p:sldId id="419" r:id="rId70"/>
    <p:sldId id="420" r:id="rId71"/>
    <p:sldId id="421" r:id="rId72"/>
    <p:sldId id="422" r:id="rId73"/>
    <p:sldId id="429" r:id="rId74"/>
  </p:sldIdLst>
  <p:sldSz cx="12188825" cy="6858000"/>
  <p:notesSz cx="6858000" cy="9296400"/>
  <p:embeddedFontLst>
    <p:embeddedFont>
      <p:font typeface="Segoe UI Semibold" pitchFamily="34" charset="0"/>
      <p:bold r:id="rId77"/>
      <p:boldItalic r:id="rId78"/>
    </p:embeddedFont>
    <p:embeddedFont>
      <p:font typeface="Segoe UI Light" pitchFamily="34" charset="0"/>
      <p:regular r:id="rId79"/>
      <p:italic r:id="rId80"/>
    </p:embeddedFont>
    <p:embeddedFont>
      <p:font typeface="Segoe UI" pitchFamily="34" charset="0"/>
      <p:regular r:id="rId81"/>
      <p:bold r:id="rId82"/>
      <p:italic r:id="rId83"/>
      <p:boldItalic r:id="rId84"/>
    </p:embeddedFont>
    <p:embeddedFont>
      <p:font typeface="Consolas" pitchFamily="49" charset="0"/>
      <p:regular r:id="rId85"/>
      <p:bold r:id="rId86"/>
      <p:italic r:id="rId87"/>
      <p:boldItalic r:id="rId88"/>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xmlns="">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EFFF"/>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90" autoAdjust="0"/>
    <p:restoredTop sz="83920" autoAdjust="0"/>
  </p:normalViewPr>
  <p:slideViewPr>
    <p:cSldViewPr snapToGrid="0">
      <p:cViewPr>
        <p:scale>
          <a:sx n="104" d="100"/>
          <a:sy n="104" d="100"/>
        </p:scale>
        <p:origin x="-18" y="36"/>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handoutMaster" Target="handoutMasters/handoutMaster1.xml"/><Relationship Id="rId84" Type="http://schemas.openxmlformats.org/officeDocument/2006/relationships/font" Target="fonts/font8.fntdata"/><Relationship Id="rId89" Type="http://schemas.openxmlformats.org/officeDocument/2006/relationships/presProps" Target="presProps.xml"/><Relationship Id="rId7" Type="http://schemas.openxmlformats.org/officeDocument/2006/relationships/slideMaster" Target="slideMasters/slideMaster3.xml"/><Relationship Id="rId71" Type="http://schemas.openxmlformats.org/officeDocument/2006/relationships/slide" Target="slides/slide63.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font" Target="fonts/font3.fntdata"/><Relationship Id="rId87" Type="http://schemas.openxmlformats.org/officeDocument/2006/relationships/font" Target="fonts/font11.fntdata"/><Relationship Id="rId5" Type="http://schemas.openxmlformats.org/officeDocument/2006/relationships/slideMaster" Target="slideMasters/slideMaster1.xml"/><Relationship Id="rId61" Type="http://schemas.openxmlformats.org/officeDocument/2006/relationships/slide" Target="slides/slide53.xml"/><Relationship Id="rId82" Type="http://schemas.openxmlformats.org/officeDocument/2006/relationships/font" Target="fonts/font6.fntdata"/><Relationship Id="rId90" Type="http://schemas.openxmlformats.org/officeDocument/2006/relationships/viewProps" Target="view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font" Target="fonts/font1.fntdata"/><Relationship Id="rId8" Type="http://schemas.openxmlformats.org/officeDocument/2006/relationships/slideMaster" Target="slideMasters/slideMaster4.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font" Target="fonts/font4.fntdata"/><Relationship Id="rId85" Type="http://schemas.openxmlformats.org/officeDocument/2006/relationships/font" Target="fonts/font9.fntdata"/><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notesMaster" Target="notesMasters/notesMaster1.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4" Type="http://schemas.openxmlformats.org/officeDocument/2006/relationships/customXml" Target="../customXml/item4.xml"/><Relationship Id="rId9"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10/1/2012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10/1/2012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C9B6980-6CF3-4056-8B52-C88658E7AF9B}" type="datetime1">
              <a:rPr lang="en-US" smtClean="0"/>
              <a:t>10/1/2012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a:t>
            </a:fld>
            <a:endParaRPr lang="en-US" dirty="0"/>
          </a:p>
        </p:txBody>
      </p:sp>
    </p:spTree>
    <p:extLst>
      <p:ext uri="{BB962C8B-B14F-4D97-AF65-F5344CB8AC3E}">
        <p14:creationId xmlns:p14="http://schemas.microsoft.com/office/powerpoint/2010/main" val="458408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DEMO: Show provisioning of a website from the portal, show provisioning of a</a:t>
            </a:r>
            <a:r>
              <a:rPr lang="en-CA" baseline="0" dirty="0" smtClean="0"/>
              <a:t> website from the gallery, show connecting to the site via FTP as a means of saying that it is exactly like the type of hosting people are familiar with today.</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33</a:t>
            </a:fld>
            <a:endParaRPr lang="en-US" dirty="0"/>
          </a:p>
        </p:txBody>
      </p:sp>
    </p:spTree>
    <p:extLst>
      <p:ext uri="{BB962C8B-B14F-4D97-AF65-F5344CB8AC3E}">
        <p14:creationId xmlns:p14="http://schemas.microsoft.com/office/powerpoint/2010/main" val="3671559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Key</a:t>
            </a:r>
            <a:r>
              <a:rPr lang="en-CA" b="1" baseline="0" dirty="0" smtClean="0"/>
              <a:t> Points</a:t>
            </a:r>
            <a:endParaRPr lang="en-CA" b="0" baseline="0" dirty="0" smtClean="0"/>
          </a:p>
          <a:p>
            <a:pPr marL="285750" indent="-285750">
              <a:buFont typeface="Arial" panose="020B0604020202020204" pitchFamily="34" charset="0"/>
              <a:buChar char="•"/>
            </a:pPr>
            <a:r>
              <a:rPr lang="en-CA" b="0" baseline="0" dirty="0" smtClean="0"/>
              <a:t>For those familiar with the old </a:t>
            </a:r>
            <a:r>
              <a:rPr lang="en-CA" b="0" baseline="0" dirty="0" err="1" smtClean="0"/>
              <a:t>AppFabric</a:t>
            </a:r>
            <a:r>
              <a:rPr lang="en-CA" b="0" baseline="0" dirty="0" smtClean="0"/>
              <a:t> Cache, this is newer and better.</a:t>
            </a:r>
          </a:p>
          <a:p>
            <a:pPr marL="285750" indent="-285750">
              <a:buFont typeface="Arial" panose="020B0604020202020204" pitchFamily="34" charset="0"/>
              <a:buChar char="•"/>
            </a:pPr>
            <a:r>
              <a:rPr lang="en-CA" b="0" baseline="0" dirty="0" smtClean="0"/>
              <a:t>Two options available: Shared Cache and NEW local cache (explained in the next slides)</a:t>
            </a:r>
            <a:endParaRPr lang="en-US" b="1"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42</a:t>
            </a:fld>
            <a:endParaRPr lang="en-US" dirty="0"/>
          </a:p>
        </p:txBody>
      </p:sp>
    </p:spTree>
    <p:extLst>
      <p:ext uri="{BB962C8B-B14F-4D97-AF65-F5344CB8AC3E}">
        <p14:creationId xmlns:p14="http://schemas.microsoft.com/office/powerpoint/2010/main" val="1593588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Nothing new here. Just a review.</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46</a:t>
            </a:fld>
            <a:endParaRPr lang="en-US" dirty="0"/>
          </a:p>
        </p:txBody>
      </p:sp>
    </p:spTree>
    <p:extLst>
      <p:ext uri="{BB962C8B-B14F-4D97-AF65-F5344CB8AC3E}">
        <p14:creationId xmlns:p14="http://schemas.microsoft.com/office/powerpoint/2010/main" val="2857790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Nothing new, just a review.</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47</a:t>
            </a:fld>
            <a:endParaRPr lang="en-US" dirty="0"/>
          </a:p>
        </p:txBody>
      </p:sp>
    </p:spTree>
    <p:extLst>
      <p:ext uri="{BB962C8B-B14F-4D97-AF65-F5344CB8AC3E}">
        <p14:creationId xmlns:p14="http://schemas.microsoft.com/office/powerpoint/2010/main" val="1196133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Scenario as most people don’t get the purpose of the service bus and relay.</a:t>
            </a:r>
          </a:p>
          <a:p>
            <a:endParaRPr lang="en-CA" dirty="0" smtClean="0"/>
          </a:p>
          <a:p>
            <a:r>
              <a:rPr lang="en-CA" dirty="0" smtClean="0"/>
              <a:t>EMPHASIS: Make Cloud apps connect to internal apps securely.</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48</a:t>
            </a:fld>
            <a:endParaRPr lang="en-US" dirty="0"/>
          </a:p>
        </p:txBody>
      </p:sp>
    </p:spTree>
    <p:extLst>
      <p:ext uri="{BB962C8B-B14F-4D97-AF65-F5344CB8AC3E}">
        <p14:creationId xmlns:p14="http://schemas.microsoft.com/office/powerpoint/2010/main" val="3773500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BRAND</a:t>
            </a:r>
            <a:r>
              <a:rPr lang="en-CA" baseline="0" dirty="0" smtClean="0"/>
              <a:t> NEW</a:t>
            </a:r>
          </a:p>
          <a:p>
            <a:endParaRPr lang="en-CA" baseline="0" dirty="0" smtClean="0"/>
          </a:p>
          <a:p>
            <a:r>
              <a:rPr lang="en-CA" baseline="0" dirty="0" smtClean="0"/>
              <a:t>EMPHASIS: Allows developers to get started quickly and effortlessly so that they can focus on the app rather than coding the backend.</a:t>
            </a:r>
          </a:p>
          <a:p>
            <a:endParaRPr lang="en-CA" baseline="0" dirty="0" smtClean="0"/>
          </a:p>
          <a:p>
            <a:r>
              <a:rPr lang="en-CA" baseline="0" dirty="0" smtClean="0"/>
              <a:t>WORTH MENTIONING: Currently SDK only available for Windows 8; however, others are coming. In the meantime, since Mobile Services is just a REST API, there is NOTHING preventing non-Windows 8 apps to connect and use Mobile Services today.</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51</a:t>
            </a:fld>
            <a:endParaRPr lang="en-US" dirty="0"/>
          </a:p>
        </p:txBody>
      </p:sp>
    </p:spTree>
    <p:extLst>
      <p:ext uri="{BB962C8B-B14F-4D97-AF65-F5344CB8AC3E}">
        <p14:creationId xmlns:p14="http://schemas.microsoft.com/office/powerpoint/2010/main" val="1228468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EMPHASIS:</a:t>
            </a:r>
            <a:r>
              <a:rPr lang="en-CA" baseline="0" dirty="0" smtClean="0"/>
              <a:t> Windows Azure is open. Use the language and tools of choice.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52</a:t>
            </a:fld>
            <a:endParaRPr lang="en-US" dirty="0"/>
          </a:p>
        </p:txBody>
      </p:sp>
    </p:spTree>
    <p:extLst>
      <p:ext uri="{BB962C8B-B14F-4D97-AF65-F5344CB8AC3E}">
        <p14:creationId xmlns:p14="http://schemas.microsoft.com/office/powerpoint/2010/main" val="4014417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EMPHASIS: Open and transparent,</a:t>
            </a:r>
            <a:r>
              <a:rPr lang="en-CA" baseline="0" dirty="0" smtClean="0"/>
              <a:t> but also wanting people to contribute new ideas.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53</a:t>
            </a:fld>
            <a:endParaRPr lang="en-US" dirty="0"/>
          </a:p>
        </p:txBody>
      </p:sp>
    </p:spTree>
    <p:extLst>
      <p:ext uri="{BB962C8B-B14F-4D97-AF65-F5344CB8AC3E}">
        <p14:creationId xmlns:p14="http://schemas.microsoft.com/office/powerpoint/2010/main" val="61889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To cover off any security, privacy, </a:t>
            </a:r>
            <a:r>
              <a:rPr lang="en-CA" dirty="0" err="1" smtClean="0"/>
              <a:t>etc</a:t>
            </a:r>
            <a:r>
              <a:rPr lang="en-CA" dirty="0" smtClean="0"/>
              <a:t> questions, rather than fielding them, send them here.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54</a:t>
            </a:fld>
            <a:endParaRPr lang="en-US" dirty="0"/>
          </a:p>
        </p:txBody>
      </p:sp>
    </p:spTree>
    <p:extLst>
      <p:ext uri="{BB962C8B-B14F-4D97-AF65-F5344CB8AC3E}">
        <p14:creationId xmlns:p14="http://schemas.microsoft.com/office/powerpoint/2010/main" val="957817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i="0" u="none" strike="noStrike" kern="1200" dirty="0" smtClean="0">
                <a:solidFill>
                  <a:schemeClr val="tx1"/>
                </a:solidFill>
                <a:effectLst/>
                <a:latin typeface="Segoe UI" pitchFamily="34" charset="0"/>
                <a:ea typeface="+mn-ea"/>
                <a:cs typeface="+mn-cs"/>
              </a:rPr>
              <a:t>Hear from Norton Rose law firm and learn:</a:t>
            </a:r>
            <a:endParaRPr lang="en-US" sz="1600" b="0" i="0" u="none" strike="noStrike" kern="1200" dirty="0" smtClean="0">
              <a:solidFill>
                <a:schemeClr val="tx1"/>
              </a:solidFill>
              <a:effectLst/>
              <a:latin typeface="Segoe UI" pitchFamily="34" charset="0"/>
              <a:ea typeface="+mn-ea"/>
              <a:cs typeface="+mn-cs"/>
            </a:endParaRPr>
          </a:p>
          <a:p>
            <a:pPr marL="285750" indent="-285750">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How the US Patriot Act affects organizations</a:t>
            </a:r>
          </a:p>
          <a:p>
            <a:pPr marL="285750" indent="-285750">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What is the true impact of the Patriot Act – dispel myths</a:t>
            </a:r>
          </a:p>
          <a:p>
            <a:pPr marL="285750" indent="-285750">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Does Canada have similar power of lawful access</a:t>
            </a:r>
          </a:p>
          <a:p>
            <a:pPr marL="285750" indent="-285750">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About data storage, use and ownership considerations</a:t>
            </a:r>
          </a:p>
          <a:p>
            <a:pPr marL="285750" indent="-285750">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How regulatory restrictions affect cloud computing</a:t>
            </a:r>
          </a:p>
          <a:p>
            <a:pPr marL="285750" indent="-285750">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What audit concerns and international standards you should be aware of</a:t>
            </a:r>
          </a:p>
          <a:p>
            <a:pPr marL="285750" indent="-285750">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Key legal issues to consider when choosing a Cloud provider</a:t>
            </a:r>
          </a:p>
          <a:p>
            <a:endParaRPr lang="en-US" sz="1600" b="1" i="0" u="none" strike="noStrike" kern="1200" dirty="0" smtClean="0">
              <a:solidFill>
                <a:schemeClr val="tx1"/>
              </a:solidFill>
              <a:effectLst/>
              <a:latin typeface="Segoe UI" pitchFamily="34" charset="0"/>
              <a:ea typeface="+mn-ea"/>
              <a:cs typeface="+mn-cs"/>
            </a:endParaRPr>
          </a:p>
          <a:p>
            <a:r>
              <a:rPr lang="en-US" sz="1600" b="1" i="0" u="none" strike="noStrike" kern="1200" dirty="0" smtClean="0">
                <a:solidFill>
                  <a:schemeClr val="tx1"/>
                </a:solidFill>
                <a:effectLst/>
                <a:latin typeface="Segoe UI" pitchFamily="34" charset="0"/>
                <a:ea typeface="+mn-ea"/>
                <a:cs typeface="+mn-cs"/>
              </a:rPr>
              <a:t>Hear from Microsoft and learn:</a:t>
            </a:r>
            <a:endParaRPr lang="en-US" sz="1600" b="0" i="0" u="none" strike="noStrike" kern="1200" dirty="0" smtClean="0">
              <a:solidFill>
                <a:schemeClr val="tx1"/>
              </a:solidFill>
              <a:effectLst/>
              <a:latin typeface="Segoe UI" pitchFamily="34" charset="0"/>
              <a:ea typeface="+mn-ea"/>
              <a:cs typeface="+mn-cs"/>
            </a:endParaRPr>
          </a:p>
          <a:p>
            <a:pPr marL="285750" indent="-285750" algn="l">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How to help secure your data against data breach</a:t>
            </a:r>
          </a:p>
          <a:p>
            <a:pPr marL="285750" indent="-285750" algn="l">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How customers are notified of security incidents</a:t>
            </a:r>
          </a:p>
          <a:p>
            <a:pPr marL="285750" indent="-285750" algn="l">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What data access and speed of access can be expected</a:t>
            </a:r>
          </a:p>
          <a:p>
            <a:pPr marL="285750" indent="-285750" algn="l">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How to meet internationally recognized standard</a:t>
            </a:r>
          </a:p>
          <a:p>
            <a:pPr marL="285750" indent="-285750" algn="l">
              <a:buFont typeface="Arial" panose="020B0604020202020204" pitchFamily="34" charset="0"/>
              <a:buChar char="•"/>
            </a:pPr>
            <a:r>
              <a:rPr lang="en-US" sz="1600" b="0" i="0" u="none" strike="noStrike" kern="1200" dirty="0" smtClean="0">
                <a:solidFill>
                  <a:schemeClr val="tx1"/>
                </a:solidFill>
                <a:effectLst/>
                <a:latin typeface="Segoe UI" pitchFamily="34" charset="0"/>
                <a:ea typeface="+mn-ea"/>
                <a:cs typeface="+mn-cs"/>
              </a:rPr>
              <a:t>How Microsoft cloud services help meet OSFI B10 Audit requirements including SAS 70 Audit Report Access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55</a:t>
            </a:fld>
            <a:endParaRPr lang="en-US" dirty="0"/>
          </a:p>
        </p:txBody>
      </p:sp>
    </p:spTree>
    <p:extLst>
      <p:ext uri="{BB962C8B-B14F-4D97-AF65-F5344CB8AC3E}">
        <p14:creationId xmlns:p14="http://schemas.microsoft.com/office/powerpoint/2010/main" val="1495934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3435547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Recap.</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56</a:t>
            </a:fld>
            <a:endParaRPr lang="en-US" dirty="0"/>
          </a:p>
        </p:txBody>
      </p:sp>
    </p:spTree>
    <p:extLst>
      <p:ext uri="{BB962C8B-B14F-4D97-AF65-F5344CB8AC3E}">
        <p14:creationId xmlns:p14="http://schemas.microsoft.com/office/powerpoint/2010/main" val="1554159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EMPHASIS: Most people don’t know they</a:t>
            </a:r>
            <a:r>
              <a:rPr lang="en-CA" baseline="0" dirty="0" smtClean="0"/>
              <a:t> have the MSDN benefits. Worth while to go through it.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59</a:t>
            </a:fld>
            <a:endParaRPr lang="en-US" dirty="0"/>
          </a:p>
        </p:txBody>
      </p:sp>
    </p:spTree>
    <p:extLst>
      <p:ext uri="{BB962C8B-B14F-4D97-AF65-F5344CB8AC3E}">
        <p14:creationId xmlns:p14="http://schemas.microsoft.com/office/powerpoint/2010/main" val="600683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Please go through</a:t>
            </a:r>
            <a:r>
              <a:rPr lang="en-CA" baseline="0" dirty="0" smtClean="0"/>
              <a:t> to help drive registration to the virtual workshops that will take the content learned in this session and </a:t>
            </a:r>
            <a:r>
              <a:rPr lang="en-CA" baseline="0" smtClean="0"/>
              <a:t>go deeper.</a:t>
            </a:r>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61</a:t>
            </a:fld>
            <a:endParaRPr lang="en-US" dirty="0"/>
          </a:p>
        </p:txBody>
      </p:sp>
    </p:spTree>
    <p:extLst>
      <p:ext uri="{BB962C8B-B14F-4D97-AF65-F5344CB8AC3E}">
        <p14:creationId xmlns:p14="http://schemas.microsoft.com/office/powerpoint/2010/main" val="4094481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B62375D-74AC-40B7-8ACC-45E24060DB60}" type="datetime1">
              <a:rPr lang="en-US" smtClean="0"/>
              <a:t>10/1/2012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62</a:t>
            </a:fld>
            <a:endParaRPr lang="en-US" dirty="0"/>
          </a:p>
        </p:txBody>
      </p:sp>
    </p:spTree>
    <p:extLst>
      <p:ext uri="{BB962C8B-B14F-4D97-AF65-F5344CB8AC3E}">
        <p14:creationId xmlns:p14="http://schemas.microsoft.com/office/powerpoint/2010/main" val="1122487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Key Points</a:t>
            </a:r>
          </a:p>
          <a:p>
            <a:pPr marL="285750" indent="-285750" algn="l">
              <a:buFont typeface="Arial" panose="020B0604020202020204" pitchFamily="34" charset="0"/>
              <a:buChar char="•"/>
            </a:pPr>
            <a:r>
              <a:rPr lang="en-CA" b="0" dirty="0" smtClean="0"/>
              <a:t>Start with what</a:t>
            </a:r>
            <a:r>
              <a:rPr lang="en-CA" b="0" baseline="0" dirty="0" smtClean="0"/>
              <a:t> has always existed.</a:t>
            </a:r>
          </a:p>
          <a:p>
            <a:pPr marL="285750" indent="-285750" algn="l">
              <a:buFont typeface="Arial" panose="020B0604020202020204" pitchFamily="34" charset="0"/>
              <a:buChar char="•"/>
            </a:pPr>
            <a:r>
              <a:rPr lang="en-CA" b="0" baseline="0" dirty="0" smtClean="0"/>
              <a:t>Emphasize that even though there are other options now with the new features, the strategic vision of applications should be working towards </a:t>
            </a:r>
            <a:r>
              <a:rPr lang="en-CA" b="0" baseline="0" dirty="0" err="1" smtClean="0"/>
              <a:t>PaaS</a:t>
            </a:r>
            <a:r>
              <a:rPr lang="en-CA" b="0" baseline="0" dirty="0" smtClean="0"/>
              <a:t>.</a:t>
            </a:r>
            <a:endParaRPr lang="en-US" b="0"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2922518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Demo:</a:t>
            </a:r>
            <a:r>
              <a:rPr lang="en-CA" baseline="0" dirty="0" smtClean="0"/>
              <a:t> Sample “Hello Cloud”, showing the built-in tools for Visual Studio, emulator, and then deployment.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857986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following set of slides is to demonstrate how Windows Azure abstracts the developer from the infrastructure,</a:t>
            </a:r>
            <a:r>
              <a:rPr lang="en-CA" baseline="0" dirty="0" smtClean="0"/>
              <a:t> but automating the infrastructure procurement and management.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3840804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Key Points</a:t>
            </a:r>
          </a:p>
          <a:p>
            <a:pPr marL="285750" indent="-285750">
              <a:buFont typeface="Arial" panose="020B0604020202020204" pitchFamily="34" charset="0"/>
              <a:buChar char="•"/>
            </a:pPr>
            <a:r>
              <a:rPr lang="en-CA" b="0" dirty="0" smtClean="0"/>
              <a:t>Emphasize that this is brand new into the platform</a:t>
            </a:r>
            <a:r>
              <a:rPr lang="en-CA" b="0" baseline="0" dirty="0" smtClean="0"/>
              <a:t>.</a:t>
            </a:r>
          </a:p>
          <a:p>
            <a:pPr marL="285750" indent="-285750">
              <a:buFont typeface="Arial" panose="020B0604020202020204" pitchFamily="34" charset="0"/>
              <a:buChar char="•"/>
            </a:pPr>
            <a:r>
              <a:rPr lang="en-CA" b="0" baseline="0" dirty="0" smtClean="0"/>
              <a:t>Emphasize currently in PREVIEW – where PREVIEW means just not yet fully released, it does not mean likely to break or cannot support production apps.</a:t>
            </a:r>
          </a:p>
          <a:p>
            <a:pPr marL="285750" indent="-285750">
              <a:buFont typeface="Arial" panose="020B0604020202020204" pitchFamily="34" charset="0"/>
              <a:buChar char="•"/>
            </a:pPr>
            <a:r>
              <a:rPr lang="en-CA" b="0" baseline="0" dirty="0" smtClean="0"/>
              <a:t>Emphasize that this is the way to go for migrating existing apps with minimal changes or if customizations of the underlying infrastructure cannot be scripted that would prevent folks from using Cloud Services.</a:t>
            </a:r>
            <a:endParaRPr lang="en-US" b="0"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1957880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Sho</a:t>
            </a:r>
            <a:r>
              <a:rPr lang="en-CA" baseline="0" dirty="0" smtClean="0"/>
              <a:t>w the creation of a virtual machine from the portal.</a:t>
            </a:r>
          </a:p>
          <a:p>
            <a:endParaRPr lang="en-CA" baseline="0" dirty="0" smtClean="0"/>
          </a:p>
          <a:p>
            <a:r>
              <a:rPr lang="en-CA" b="1" baseline="0" dirty="0" smtClean="0"/>
              <a:t>Key Points</a:t>
            </a:r>
          </a:p>
          <a:p>
            <a:pPr marL="285750" indent="-285750">
              <a:buFont typeface="Arial" panose="020B0604020202020204" pitchFamily="34" charset="0"/>
              <a:buChar char="•"/>
            </a:pPr>
            <a:r>
              <a:rPr lang="en-CA" b="0" baseline="0" dirty="0" smtClean="0"/>
              <a:t>Simple to create virtual machines in the Cloud.</a:t>
            </a:r>
          </a:p>
          <a:p>
            <a:pPr marL="285750" indent="-285750">
              <a:buFont typeface="Arial" panose="020B0604020202020204" pitchFamily="34" charset="0"/>
              <a:buChar char="•"/>
            </a:pPr>
            <a:r>
              <a:rPr lang="en-CA" b="0" baseline="0" dirty="0" smtClean="0"/>
              <a:t>Virtual Machines can be WINDOWS or LINUX</a:t>
            </a:r>
          </a:p>
          <a:p>
            <a:pPr marL="285750" indent="-285750">
              <a:buFont typeface="Arial" panose="020B0604020202020204" pitchFamily="34" charset="0"/>
              <a:buChar char="•"/>
            </a:pPr>
            <a:r>
              <a:rPr lang="en-CA" b="0" baseline="0" dirty="0" smtClean="0"/>
              <a:t>Virtual Machines can be brought from on-premises via uploading of a VHD.</a:t>
            </a:r>
          </a:p>
          <a:p>
            <a:pPr marL="285750" indent="-285750">
              <a:buFont typeface="Arial" panose="020B0604020202020204" pitchFamily="34" charset="0"/>
              <a:buChar char="•"/>
            </a:pPr>
            <a:endParaRPr lang="en-CA" b="0" baseline="0" dirty="0" smtClean="0"/>
          </a:p>
          <a:p>
            <a:pPr marL="0" indent="0">
              <a:buFont typeface="Arial" panose="020B0604020202020204" pitchFamily="34" charset="0"/>
              <a:buNone/>
            </a:pPr>
            <a:r>
              <a:rPr lang="en-CA" b="0" baseline="0" dirty="0" smtClean="0"/>
              <a:t>WHICH IS TO SAY THAT VMs CAN BE PORTABLE (explained next)</a:t>
            </a:r>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2819589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KEY POINT:</a:t>
            </a:r>
            <a:r>
              <a:rPr lang="en-CA" baseline="0" dirty="0" smtClean="0"/>
              <a:t> No lock-in, stay on-premises and expand into the Cloud when necessary, use multiple Cloud providers, etc.</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874400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For</a:t>
            </a:r>
            <a:r>
              <a:rPr lang="en-CA" baseline="0" dirty="0" smtClean="0"/>
              <a:t> those that need the other extreme – want to get started quickly, don’t really need the control over the infrastructure, but want to be able to leverage the benefits of Azure – security, scale, additional building blocks, etc.</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dirty="0"/>
          </a:p>
        </p:txBody>
      </p:sp>
    </p:spTree>
    <p:extLst>
      <p:ext uri="{BB962C8B-B14F-4D97-AF65-F5344CB8AC3E}">
        <p14:creationId xmlns:p14="http://schemas.microsoft.com/office/powerpoint/2010/main" val="854080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471948" y="6091084"/>
            <a:ext cx="2462981" cy="412955"/>
          </a:xfrm>
          <a:prstGeom prst="rect">
            <a:avLst/>
          </a:prstGeom>
          <a:solidFill>
            <a:srgbClr val="DFE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358961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47520735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theme" Target="../theme/theme3.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55.png"/><Relationship Id="rId4" Type="http://schemas.microsoft.com/office/2007/relationships/hdphoto" Target="../media/hdphoto9.wdp"/></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9.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png"/><Relationship Id="rId7" Type="http://schemas.microsoft.com/office/2007/relationships/hdphoto" Target="../media/hdphoto13.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9.png"/><Relationship Id="rId11" Type="http://schemas.microsoft.com/office/2007/relationships/hdphoto" Target="../media/hdphoto15.wdp"/><Relationship Id="rId5" Type="http://schemas.openxmlformats.org/officeDocument/2006/relationships/image" Target="../media/image58.png"/><Relationship Id="rId10" Type="http://schemas.openxmlformats.org/officeDocument/2006/relationships/image" Target="../media/image61.png"/><Relationship Id="rId4" Type="http://schemas.microsoft.com/office/2007/relationships/hdphoto" Target="../media/hdphoto12.wdp"/><Relationship Id="rId9" Type="http://schemas.microsoft.com/office/2007/relationships/hdphoto" Target="../media/hdphoto14.wdp"/></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3" Type="http://schemas.microsoft.com/office/2007/relationships/hdphoto" Target="../media/hdphoto12.wdp"/><Relationship Id="rId7" Type="http://schemas.microsoft.com/office/2007/relationships/hdphoto" Target="../media/hdphoto14.wdp"/><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62.png"/><Relationship Id="rId10" Type="http://schemas.openxmlformats.org/officeDocument/2006/relationships/image" Target="../media/image65.png"/><Relationship Id="rId4" Type="http://schemas.openxmlformats.org/officeDocument/2006/relationships/image" Target="../media/image58.png"/><Relationship Id="rId9"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6.png"/><Relationship Id="rId1" Type="http://schemas.openxmlformats.org/officeDocument/2006/relationships/slideLayout" Target="../slideLayouts/slideLayout7.xml"/><Relationship Id="rId5" Type="http://schemas.microsoft.com/office/2007/relationships/hdphoto" Target="../media/hdphoto14.wdp"/><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microsoft.com/office/2007/relationships/hdphoto" Target="../media/hdphoto14.wdp"/><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71.png"/><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1.png"/><Relationship Id="rId3" Type="http://schemas.openxmlformats.org/officeDocument/2006/relationships/image" Target="../media/image68.png"/><Relationship Id="rId7" Type="http://schemas.microsoft.com/office/2007/relationships/hdphoto" Target="../media/hdphoto16.wdp"/><Relationship Id="rId12"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69.png"/><Relationship Id="rId5" Type="http://schemas.openxmlformats.org/officeDocument/2006/relationships/image" Target="../media/image72.png"/><Relationship Id="rId15" Type="http://schemas.microsoft.com/office/2007/relationships/hdphoto" Target="../media/hdphoto17.wdp"/><Relationship Id="rId10" Type="http://schemas.microsoft.com/office/2007/relationships/hdphoto" Target="../media/hdphoto14.wdp"/><Relationship Id="rId4" Type="http://schemas.openxmlformats.org/officeDocument/2006/relationships/image" Target="../media/image67.png"/><Relationship Id="rId9" Type="http://schemas.openxmlformats.org/officeDocument/2006/relationships/image" Target="../media/image60.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1.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4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2.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4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microsoft.com/office/2007/relationships/hdphoto" Target="../media/hdphoto18.wdp"/></Relationships>
</file>

<file path=ppt/slides/_rels/slide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7" Type="http://schemas.microsoft.com/office/2007/relationships/hdphoto" Target="../media/hdphoto18.wdp"/><Relationship Id="rId2" Type="http://schemas.openxmlformats.org/officeDocument/2006/relationships/image" Target="../media/image78.png"/><Relationship Id="rId1" Type="http://schemas.openxmlformats.org/officeDocument/2006/relationships/slideLayout" Target="../slideLayouts/slideLayout43.xml"/><Relationship Id="rId6" Type="http://schemas.openxmlformats.org/officeDocument/2006/relationships/image" Target="../media/image83.png"/><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7" Type="http://schemas.microsoft.com/office/2007/relationships/hdphoto" Target="../media/hdphoto18.wdp"/><Relationship Id="rId2" Type="http://schemas.openxmlformats.org/officeDocument/2006/relationships/image" Target="../media/image78.png"/><Relationship Id="rId1" Type="http://schemas.openxmlformats.org/officeDocument/2006/relationships/slideLayout" Target="../slideLayouts/slideLayout43.xml"/><Relationship Id="rId6" Type="http://schemas.openxmlformats.org/officeDocument/2006/relationships/image" Target="../media/image83.png"/><Relationship Id="rId5" Type="http://schemas.openxmlformats.org/officeDocument/2006/relationships/image" Target="../media/image81.png"/><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0.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9.png"/><Relationship Id="rId7" Type="http://schemas.openxmlformats.org/officeDocument/2006/relationships/image" Target="../media/image86.png"/><Relationship Id="rId2" Type="http://schemas.openxmlformats.org/officeDocument/2006/relationships/image" Target="../media/image88.png"/><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9.png"/><Relationship Id="rId7" Type="http://schemas.openxmlformats.org/officeDocument/2006/relationships/image" Target="../media/image85.png"/><Relationship Id="rId2" Type="http://schemas.openxmlformats.org/officeDocument/2006/relationships/image" Target="../media/image88.png"/><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92.png"/><Relationship Id="rId7" Type="http://schemas.openxmlformats.org/officeDocument/2006/relationships/image" Target="../media/image86.png"/><Relationship Id="rId2"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48.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104.png"/><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xml"/><Relationship Id="rId1" Type="http://schemas.openxmlformats.org/officeDocument/2006/relationships/slideLayout" Target="../slideLayouts/slideLayout44.xml"/><Relationship Id="rId4" Type="http://schemas.microsoft.com/office/2007/relationships/hdphoto" Target="../media/hdphoto20.wdp"/></Relationships>
</file>

<file path=ppt/slides/_rels/slide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44.xml"/><Relationship Id="rId4" Type="http://schemas.microsoft.com/office/2007/relationships/hdphoto" Target="../media/hdphoto21.wdp"/></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xml"/><Relationship Id="rId1" Type="http://schemas.openxmlformats.org/officeDocument/2006/relationships/slideLayout" Target="../slideLayouts/slideLayout44.xml"/><Relationship Id="rId4" Type="http://schemas.microsoft.com/office/2007/relationships/hdphoto" Target="../media/hdphoto22.wdp"/></Relationships>
</file>

<file path=ppt/slides/_rels/slide48.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image" Target="../media/image109.png"/><Relationship Id="rId7" Type="http://schemas.openxmlformats.org/officeDocument/2006/relationships/image" Target="../media/image111.png"/><Relationship Id="rId12"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48.xml"/><Relationship Id="rId6" Type="http://schemas.microsoft.com/office/2007/relationships/hdphoto" Target="../media/hdphoto24.wdp"/><Relationship Id="rId11" Type="http://schemas.microsoft.com/office/2007/relationships/hdphoto" Target="../media/hdphoto26.wdp"/><Relationship Id="rId5" Type="http://schemas.openxmlformats.org/officeDocument/2006/relationships/image" Target="../media/image110.png"/><Relationship Id="rId10" Type="http://schemas.openxmlformats.org/officeDocument/2006/relationships/image" Target="../media/image113.png"/><Relationship Id="rId4" Type="http://schemas.microsoft.com/office/2007/relationships/hdphoto" Target="../media/hdphoto23.wdp"/><Relationship Id="rId9" Type="http://schemas.openxmlformats.org/officeDocument/2006/relationships/image" Target="../media/image1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48.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52.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6.xml"/><Relationship Id="rId1" Type="http://schemas.openxmlformats.org/officeDocument/2006/relationships/slideLayout" Target="../slideLayouts/slideLayout44.xml"/><Relationship Id="rId4" Type="http://schemas.openxmlformats.org/officeDocument/2006/relationships/image" Target="../media/image117.png"/></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xml"/><Relationship Id="rId1" Type="http://schemas.openxmlformats.org/officeDocument/2006/relationships/slideLayout" Target="../slideLayouts/slideLayout44.xml"/><Relationship Id="rId4" Type="http://schemas.openxmlformats.org/officeDocument/2006/relationships/image" Target="../media/image119.png"/></Relationships>
</file>

<file path=ppt/slides/_rels/slide5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xml"/><Relationship Id="rId1" Type="http://schemas.openxmlformats.org/officeDocument/2006/relationships/slideLayout" Target="../slideLayouts/slideLayout44.xml"/><Relationship Id="rId5" Type="http://schemas.openxmlformats.org/officeDocument/2006/relationships/image" Target="../media/image120.png"/><Relationship Id="rId4" Type="http://schemas.openxmlformats.org/officeDocument/2006/relationships/image" Target="../media/image119.png"/></Relationships>
</file>

<file path=ppt/slides/_rels/slide5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xml"/><Relationship Id="rId1" Type="http://schemas.openxmlformats.org/officeDocument/2006/relationships/slideLayout" Target="../slideLayouts/slideLayout44.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azure.imaginet.com/" TargetMode="Externa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51.png"/><Relationship Id="rId5" Type="http://schemas.microsoft.com/office/2007/relationships/hdphoto" Target="../media/hdphoto7.wdp"/><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5900" y="6172200"/>
            <a:ext cx="2539339"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1587" y="6172200"/>
            <a:ext cx="2027239"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72200"/>
            <a:ext cx="2539339"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9338" y="6172200"/>
            <a:ext cx="2539339"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561" y="6172200"/>
            <a:ext cx="2539339"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88825" cy="630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6" name="Title 1"/>
          <p:cNvSpPr>
            <a:spLocks noGrp="1"/>
          </p:cNvSpPr>
          <p:nvPr>
            <p:ph type="ctrTitle"/>
          </p:nvPr>
        </p:nvSpPr>
        <p:spPr>
          <a:xfrm>
            <a:off x="5586984" y="433389"/>
            <a:ext cx="5975471" cy="1895475"/>
          </a:xfrm>
        </p:spPr>
        <p:txBody>
          <a:bodyPr/>
          <a:lstStyle/>
          <a:p>
            <a:r>
              <a:rPr lang="en-CA" b="1" dirty="0" smtClean="0">
                <a:solidFill>
                  <a:schemeClr val="bg1"/>
                </a:solidFill>
              </a:rPr>
              <a:t>Windows Azure Has Grown Up</a:t>
            </a:r>
            <a:endParaRPr lang="en-CA" b="1" dirty="0" smtClean="0">
              <a:solidFill>
                <a:schemeClr val="bg1"/>
              </a:solidFill>
            </a:endParaRPr>
          </a:p>
        </p:txBody>
      </p:sp>
      <p:pic>
        <p:nvPicPr>
          <p:cNvPr id="2057" name="Picture 24" descr="C:\Users\D'Arcy\Dropbox\PrDC12Regina\SponsorsSide-DevDays-Horizonta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350" y="2797493"/>
            <a:ext cx="8629596" cy="310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32" descr="C:\Users\D'Arcy\Dropbox\PrDC12Regina\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705" y="549275"/>
            <a:ext cx="3334216" cy="167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004117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solidFill>
                  <a:schemeClr val="accent2">
                    <a:alpha val="99000"/>
                  </a:schemeClr>
                </a:solidFill>
              </a:rPr>
              <a:t>Azure</a:t>
            </a:r>
          </a:p>
        </p:txBody>
      </p:sp>
      <p:sp>
        <p:nvSpPr>
          <p:cNvPr id="21" name="Text Placeholder 2"/>
          <p:cNvSpPr>
            <a:spLocks noGrp="1"/>
          </p:cNvSpPr>
          <p:nvPr>
            <p:ph type="body" sz="quarter" idx="10"/>
          </p:nvPr>
        </p:nvSpPr>
        <p:spPr>
          <a:xfrm>
            <a:off x="519114" y="1447800"/>
            <a:ext cx="5901784" cy="4265783"/>
          </a:xfrm>
        </p:spPr>
        <p:txBody>
          <a:bodyPr/>
          <a:lstStyle/>
          <a:p>
            <a:r>
              <a:rPr lang="en-US" sz="4400" dirty="0" smtClean="0"/>
              <a:t>Comprehensive set of services that enable you to </a:t>
            </a:r>
            <a:r>
              <a:rPr lang="en-US" sz="4400" dirty="0"/>
              <a:t>quickly build, deploy and manage applications across a global network of Microsoft-managed datacenters</a:t>
            </a:r>
          </a:p>
        </p:txBody>
      </p:sp>
      <p:sp>
        <p:nvSpPr>
          <p:cNvPr id="18" name="Rounded Rectangle 17"/>
          <p:cNvSpPr/>
          <p:nvPr/>
        </p:nvSpPr>
        <p:spPr bwMode="auto">
          <a:xfrm>
            <a:off x="6571622" y="461775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24" name="TextBox 23"/>
          <p:cNvSpPr txBox="1"/>
          <p:nvPr/>
        </p:nvSpPr>
        <p:spPr>
          <a:xfrm>
            <a:off x="6947211" y="5205998"/>
            <a:ext cx="4615523"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Pay for use</a:t>
            </a:r>
            <a:endParaRPr lang="en-US" altLang="zh-CN" sz="3600" dirty="0"/>
          </a:p>
        </p:txBody>
      </p:sp>
      <p:sp>
        <p:nvSpPr>
          <p:cNvPr id="29" name="Rounded Rectangle 28"/>
          <p:cNvSpPr/>
          <p:nvPr/>
        </p:nvSpPr>
        <p:spPr bwMode="auto">
          <a:xfrm>
            <a:off x="6571622" y="286964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15" name="TextBox 14"/>
          <p:cNvSpPr txBox="1"/>
          <p:nvPr/>
        </p:nvSpPr>
        <p:spPr>
          <a:xfrm>
            <a:off x="6947212" y="3366429"/>
            <a:ext cx="3600293"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CA" altLang="zh-CN" sz="3600" dirty="0" smtClean="0"/>
              <a:t>Defined SLA</a:t>
            </a:r>
            <a:endParaRPr lang="en-US" altLang="zh-CN" sz="3600" dirty="0"/>
          </a:p>
        </p:txBody>
      </p:sp>
      <p:sp>
        <p:nvSpPr>
          <p:cNvPr id="30" name="Rounded Rectangle 29"/>
          <p:cNvSpPr/>
          <p:nvPr/>
        </p:nvSpPr>
        <p:spPr bwMode="auto">
          <a:xfrm>
            <a:off x="6571622" y="111872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31" name="TextBox 30"/>
          <p:cNvSpPr txBox="1"/>
          <p:nvPr/>
        </p:nvSpPr>
        <p:spPr>
          <a:xfrm>
            <a:off x="6947212" y="1696140"/>
            <a:ext cx="3725324"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Global Footprint</a:t>
            </a:r>
            <a:endParaRPr lang="en-US" altLang="zh-CN" sz="3600" dirty="0"/>
          </a:p>
        </p:txBody>
      </p:sp>
    </p:spTree>
    <p:extLst>
      <p:ext uri="{BB962C8B-B14F-4D97-AF65-F5344CB8AC3E}">
        <p14:creationId xmlns:p14="http://schemas.microsoft.com/office/powerpoint/2010/main" val="59518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8318090" y="0"/>
            <a:ext cx="3883438"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Rectangle 2"/>
          <p:cNvSpPr/>
          <p:nvPr/>
        </p:nvSpPr>
        <p:spPr bwMode="auto">
          <a:xfrm>
            <a:off x="0" y="0"/>
            <a:ext cx="4170541"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884242" y="1881030"/>
            <a:ext cx="2505113" cy="2505113"/>
          </a:xfrm>
          <a:prstGeom prst="rect">
            <a:avLst/>
          </a:prstGeom>
        </p:spPr>
      </p:pic>
      <p:sp>
        <p:nvSpPr>
          <p:cNvPr id="5" name="CS Text"/>
          <p:cNvSpPr txBox="1">
            <a:spLocks/>
          </p:cNvSpPr>
          <p:nvPr/>
        </p:nvSpPr>
        <p:spPr>
          <a:xfrm>
            <a:off x="4884242" y="4418249"/>
            <a:ext cx="2505113" cy="12187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4400" dirty="0" smtClean="0">
                <a:solidFill>
                  <a:schemeClr val="tx1">
                    <a:alpha val="99000"/>
                  </a:schemeClr>
                </a:solidFill>
              </a:rPr>
              <a:t>Cloud </a:t>
            </a:r>
          </a:p>
          <a:p>
            <a:pPr algn="ctr">
              <a:tabLst>
                <a:tab pos="1089025" algn="l"/>
              </a:tabLst>
            </a:pPr>
            <a:r>
              <a:rPr lang="en-US" sz="4400" dirty="0" smtClean="0">
                <a:solidFill>
                  <a:schemeClr val="tx1">
                    <a:alpha val="99000"/>
                  </a:schemeClr>
                </a:solidFill>
              </a:rPr>
              <a:t>services</a:t>
            </a:r>
            <a:endParaRPr lang="en-US" sz="4400" dirty="0">
              <a:solidFill>
                <a:schemeClr val="tx1">
                  <a:alpha val="99000"/>
                </a:schemeClr>
              </a:solidFill>
            </a:endParaRPr>
          </a:p>
        </p:txBody>
      </p:sp>
      <p:sp>
        <p:nvSpPr>
          <p:cNvPr id="7" name="Web Sites Text"/>
          <p:cNvSpPr txBox="1">
            <a:spLocks/>
          </p:cNvSpPr>
          <p:nvPr/>
        </p:nvSpPr>
        <p:spPr>
          <a:xfrm>
            <a:off x="9031791"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bg1">
                    <a:alpha val="99000"/>
                  </a:schemeClr>
                </a:solidFill>
              </a:rPr>
              <a:t>Web sites </a:t>
            </a:r>
            <a:endParaRPr sz="4400" dirty="0">
              <a:solidFill>
                <a:schemeClr val="bg1">
                  <a:alpha val="99000"/>
                </a:schemeClr>
              </a:solidFill>
            </a:endParaRPr>
          </a:p>
        </p:txBody>
      </p:sp>
      <p:pic>
        <p:nvPicPr>
          <p:cNvPr id="8" name="Web Sites"/>
          <p:cNvPicPr>
            <a:picLocks noChangeAspect="1"/>
          </p:cNvPicPr>
          <p:nvPr/>
        </p:nvPicPr>
        <p:blipFill>
          <a:blip r:embed="rId5">
            <a:lum bright="70000" contrast="-70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1791" y="2003551"/>
            <a:ext cx="2272076" cy="2272076"/>
          </a:xfrm>
          <a:prstGeom prst="rect">
            <a:avLst/>
          </a:prstGeom>
        </p:spPr>
      </p:pic>
      <p:sp>
        <p:nvSpPr>
          <p:cNvPr id="9" name="Virtual machines text"/>
          <p:cNvSpPr txBox="1">
            <a:spLocks/>
          </p:cNvSpPr>
          <p:nvPr/>
        </p:nvSpPr>
        <p:spPr>
          <a:xfrm>
            <a:off x="1053849" y="4418249"/>
            <a:ext cx="2272076" cy="12187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4400" dirty="0" smtClean="0">
                <a:solidFill>
                  <a:schemeClr val="bg1">
                    <a:alpha val="99000"/>
                  </a:schemeClr>
                </a:solidFill>
              </a:rPr>
              <a:t>Virtual </a:t>
            </a:r>
          </a:p>
          <a:p>
            <a:pPr algn="ctr">
              <a:tabLst>
                <a:tab pos="1089025" algn="l"/>
              </a:tabLst>
            </a:pPr>
            <a:r>
              <a:rPr sz="4400" dirty="0">
                <a:solidFill>
                  <a:schemeClr val="bg1">
                    <a:alpha val="99000"/>
                  </a:schemeClr>
                </a:solidFill>
              </a:rPr>
              <a:t>m</a:t>
            </a:r>
            <a:r>
              <a:rPr sz="4400" dirty="0" smtClean="0">
                <a:solidFill>
                  <a:schemeClr val="bg1">
                    <a:alpha val="99000"/>
                  </a:schemeClr>
                </a:solidFill>
              </a:rPr>
              <a:t>achines</a:t>
            </a:r>
            <a:endParaRPr sz="4400" dirty="0">
              <a:solidFill>
                <a:schemeClr val="bg1">
                  <a:alpha val="99000"/>
                </a:schemeClr>
              </a:solidFill>
            </a:endParaRPr>
          </a:p>
        </p:txBody>
      </p:sp>
      <p:pic>
        <p:nvPicPr>
          <p:cNvPr id="10" name="Virtual machines"/>
          <p:cNvPicPr>
            <a:picLocks noChangeAspect="1"/>
          </p:cNvPicPr>
          <p:nvPr/>
        </p:nvPicPr>
        <p:blipFill>
          <a:blip r:embed="rId7">
            <a:lum bright="70000" contrast="-70000"/>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3849" y="1997549"/>
            <a:ext cx="2272076" cy="2272076"/>
          </a:xfrm>
          <a:prstGeom prst="rect">
            <a:avLst/>
          </a:prstGeom>
        </p:spPr>
      </p:pic>
    </p:spTree>
    <p:extLst>
      <p:ext uri="{BB962C8B-B14F-4D97-AF65-F5344CB8AC3E}">
        <p14:creationId xmlns:p14="http://schemas.microsoft.com/office/powerpoint/2010/main" val="428537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50"/>
                                        <p:tgtEl>
                                          <p:spTgt spid="10"/>
                                        </p:tgtEl>
                                      </p:cBhvr>
                                    </p:animEffect>
                                  </p:childTnLst>
                                </p:cTn>
                              </p:par>
                            </p:childTnLst>
                          </p:cTn>
                        </p:par>
                        <p:par>
                          <p:cTn id="21" fill="hold">
                            <p:stCondLst>
                              <p:cond delay="75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5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250"/>
                                        <p:tgtEl>
                                          <p:spTgt spid="8"/>
                                        </p:tgtEl>
                                      </p:cBhvr>
                                    </p:animEffect>
                                  </p:childTnLst>
                                </p:cTn>
                              </p:par>
                            </p:childTnLst>
                          </p:cTn>
                        </p:par>
                        <p:par>
                          <p:cTn id="34" fill="hold">
                            <p:stCondLst>
                              <p:cond delay="750"/>
                            </p:stCondLst>
                            <p:childTnLst>
                              <p:par>
                                <p:cTn id="35" presetID="10"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5" grpId="0"/>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11566"/>
            <a:ext cx="3066325" cy="3066325"/>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a:t>
            </a:r>
            <a:r>
              <a:rPr lang="en-US" dirty="0">
                <a:solidFill>
                  <a:schemeClr val="tx1">
                    <a:alpha val="99000"/>
                  </a:schemeClr>
                </a:solidFill>
              </a:rPr>
              <a:t>services</a:t>
            </a:r>
          </a:p>
        </p:txBody>
      </p:sp>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infinitely scalable apps and services</a:t>
            </a:r>
          </a:p>
          <a:p>
            <a:pPr marL="3175" indent="0">
              <a:lnSpc>
                <a:spcPct val="100000"/>
              </a:lnSpc>
              <a:buNone/>
            </a:pPr>
            <a:r>
              <a:rPr lang="en-US" sz="2400" dirty="0" smtClean="0">
                <a:latin typeface="+mn-lt"/>
              </a:rPr>
              <a:t>Support rich multi-tier architectures</a:t>
            </a:r>
          </a:p>
          <a:p>
            <a:pPr marL="3175" indent="0">
              <a:lnSpc>
                <a:spcPct val="100000"/>
              </a:lnSpc>
              <a:buNone/>
            </a:pPr>
            <a:r>
              <a:rPr lang="en-US" sz="2400" dirty="0" smtClean="0">
                <a:latin typeface="+mn-lt"/>
              </a:rPr>
              <a:t>Automated application management</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10453"/>
            <a:ext cx="10237787" cy="1994392"/>
          </a:xfrm>
        </p:spPr>
        <p:txBody>
          <a:bodyPr/>
          <a:lstStyle/>
          <a:p>
            <a:r>
              <a:rPr lang="en-US" dirty="0"/>
              <a:t>Cloud services: </a:t>
            </a:r>
            <a:br>
              <a:rPr lang="en-US" dirty="0"/>
            </a:br>
            <a:r>
              <a:rPr lang="en-US" dirty="0" smtClean="0"/>
              <a:t>Development</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754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12" name="Picture 11"/>
          <p:cNvPicPr>
            <a:picLocks noChangeAspect="1"/>
          </p:cNvPicPr>
          <p:nvPr/>
        </p:nvPicPr>
        <p:blipFill>
          <a:blip r:embed="rId6">
            <a:biLevel thresh="25000"/>
            <a:extLst>
              <a:ext uri="{BEBA8EAE-BF5A-486C-A8C5-ECC9F3942E4B}">
                <a14:imgProps xmlns:a14="http://schemas.microsoft.com/office/drawing/2010/main">
                  <a14:imgLayer r:embed="rId7">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547124" y="-210770"/>
            <a:ext cx="3124297" cy="3124297"/>
          </a:xfrm>
          <a:prstGeom prst="rect">
            <a:avLst/>
          </a:prstGeom>
        </p:spPr>
      </p:pic>
      <p:grpSp>
        <p:nvGrpSpPr>
          <p:cNvPr id="16" name="Group 15"/>
          <p:cNvGrpSpPr/>
          <p:nvPr/>
        </p:nvGrpSpPr>
        <p:grpSpPr>
          <a:xfrm>
            <a:off x="5304100" y="5081480"/>
            <a:ext cx="1567543" cy="979715"/>
            <a:chOff x="2075433" y="3557736"/>
            <a:chExt cx="1567543" cy="979715"/>
          </a:xfrm>
        </p:grpSpPr>
        <p:sp>
          <p:nvSpPr>
            <p:cNvPr id="14" name="Rounded Rectangle 13"/>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15" name="TextBox 14"/>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sp>
        <p:nvSpPr>
          <p:cNvPr id="10" name="Up Arrow 9"/>
          <p:cNvSpPr/>
          <p:nvPr/>
        </p:nvSpPr>
        <p:spPr bwMode="auto">
          <a:xfrm>
            <a:off x="5430233" y="2736068"/>
            <a:ext cx="1295400" cy="2222021"/>
          </a:xfrm>
          <a:prstGeom prst="upArrow">
            <a:avLst/>
          </a:prstGeom>
          <a:solidFill>
            <a:srgbClr val="7ECCFF">
              <a:alpha val="2392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5304100" y="1099173"/>
            <a:ext cx="1567543" cy="979715"/>
            <a:chOff x="2075433" y="3557736"/>
            <a:chExt cx="1567543" cy="979715"/>
          </a:xfrm>
        </p:grpSpPr>
        <p:sp>
          <p:nvSpPr>
            <p:cNvPr id="27" name="Rounded Rectangle 26"/>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9" name="TextBox 2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pic>
        <p:nvPicPr>
          <p:cNvPr id="33" name="Picture 32"/>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83260" y="1016086"/>
            <a:ext cx="1658836" cy="192817"/>
          </a:xfrm>
          <a:prstGeom prst="rect">
            <a:avLst/>
          </a:prstGeom>
        </p:spPr>
      </p:pic>
      <p:sp>
        <p:nvSpPr>
          <p:cNvPr id="17" name="Freeform 27"/>
          <p:cNvSpPr>
            <a:spLocks noChangeAspect="1" noEditPoints="1"/>
          </p:cNvSpPr>
          <p:nvPr/>
        </p:nvSpPr>
        <p:spPr bwMode="black">
          <a:xfrm>
            <a:off x="4968573" y="4939729"/>
            <a:ext cx="2238561" cy="144202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03010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250"/>
                                        <p:tgtEl>
                                          <p:spTgt spid="33"/>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64" presetClass="path" presetSubtype="0" accel="50000" decel="50000" fill="hold" nodeType="afterEffect">
                                  <p:stCondLst>
                                    <p:cond delay="0"/>
                                  </p:stCondLst>
                                  <p:childTnLst>
                                    <p:animMotion origin="layout" path="M -3.16311E-6 1.48148E-6 L -3.16311E-6 -0.58033 " pathEditMode="relative" rAng="0" ptsTypes="AA">
                                      <p:cBhvr>
                                        <p:cTn id="23" dur="3000" fill="hold"/>
                                        <p:tgtEl>
                                          <p:spTgt spid="16"/>
                                        </p:tgtEl>
                                        <p:attrNameLst>
                                          <p:attrName>ppt_x</p:attrName>
                                          <p:attrName>ppt_y</p:attrName>
                                        </p:attrNameLst>
                                      </p:cBhvr>
                                      <p:rCtr x="0" y="-29028"/>
                                    </p:animMotion>
                                  </p:childTnLst>
                                </p:cTn>
                              </p:par>
                              <p:par>
                                <p:cTn id="24" presetID="10" presetClass="exit" presetSubtype="0" fill="hold" grpId="1" nodeType="withEffect">
                                  <p:stCondLst>
                                    <p:cond delay="500"/>
                                  </p:stCondLst>
                                  <p:childTnLst>
                                    <p:animEffect transition="out" filter="fade">
                                      <p:cBhvr>
                                        <p:cTn id="25" dur="3500"/>
                                        <p:tgtEl>
                                          <p:spTgt spid="10"/>
                                        </p:tgtEl>
                                      </p:cBhvr>
                                    </p:animEffect>
                                    <p:set>
                                      <p:cBhvr>
                                        <p:cTn id="26" dur="1" fill="hold">
                                          <p:stCondLst>
                                            <p:cond delay="3499"/>
                                          </p:stCondLst>
                                        </p:cTn>
                                        <p:tgtEl>
                                          <p:spTgt spid="10"/>
                                        </p:tgtEl>
                                        <p:attrNameLst>
                                          <p:attrName>style.visibility</p:attrName>
                                        </p:attrNameLst>
                                      </p:cBhvr>
                                      <p:to>
                                        <p:strVal val="hidden"/>
                                      </p:to>
                                    </p:set>
                                  </p:childTnLst>
                                </p:cTn>
                              </p:par>
                            </p:childTnLst>
                          </p:cTn>
                        </p:par>
                        <p:par>
                          <p:cTn id="27" fill="hold">
                            <p:stCondLst>
                              <p:cond delay="5750"/>
                            </p:stCondLst>
                            <p:childTnLst>
                              <p:par>
                                <p:cTn id="28" presetID="42" presetClass="exit" presetSubtype="0" fill="hold" nodeType="afterEffect">
                                  <p:stCondLst>
                                    <p:cond delay="1000"/>
                                  </p:stCondLst>
                                  <p:childTnLst>
                                    <p:animEffect transition="out" filter="fade">
                                      <p:cBhvr>
                                        <p:cTn id="29" dur="1500"/>
                                        <p:tgtEl>
                                          <p:spTgt spid="12"/>
                                        </p:tgtEl>
                                      </p:cBhvr>
                                    </p:animEffect>
                                    <p:anim calcmode="lin" valueType="num">
                                      <p:cBhvr>
                                        <p:cTn id="30" dur="1500"/>
                                        <p:tgtEl>
                                          <p:spTgt spid="12"/>
                                        </p:tgtEl>
                                        <p:attrNameLst>
                                          <p:attrName>ppt_x</p:attrName>
                                        </p:attrNameLst>
                                      </p:cBhvr>
                                      <p:tavLst>
                                        <p:tav tm="0">
                                          <p:val>
                                            <p:strVal val="ppt_x"/>
                                          </p:val>
                                        </p:tav>
                                        <p:tav tm="100000">
                                          <p:val>
                                            <p:strVal val="ppt_x"/>
                                          </p:val>
                                        </p:tav>
                                      </p:tavLst>
                                    </p:anim>
                                    <p:anim calcmode="lin" valueType="num">
                                      <p:cBhvr>
                                        <p:cTn id="31" dur="1500"/>
                                        <p:tgtEl>
                                          <p:spTgt spid="12"/>
                                        </p:tgtEl>
                                        <p:attrNameLst>
                                          <p:attrName>ppt_y</p:attrName>
                                        </p:attrNameLst>
                                      </p:cBhvr>
                                      <p:tavLst>
                                        <p:tav tm="0">
                                          <p:val>
                                            <p:strVal val="ppt_y"/>
                                          </p:val>
                                        </p:tav>
                                        <p:tav tm="100000">
                                          <p:val>
                                            <p:strVal val="ppt_y+.1"/>
                                          </p:val>
                                        </p:tav>
                                      </p:tavLst>
                                    </p:anim>
                                    <p:set>
                                      <p:cBhvr>
                                        <p:cTn id="32" dur="1" fill="hold">
                                          <p:stCondLst>
                                            <p:cond delay="1499"/>
                                          </p:stCondLst>
                                        </p:cTn>
                                        <p:tgtEl>
                                          <p:spTgt spid="12"/>
                                        </p:tgtEl>
                                        <p:attrNameLst>
                                          <p:attrName>style.visibility</p:attrName>
                                        </p:attrNameLst>
                                      </p:cBhvr>
                                      <p:to>
                                        <p:strVal val="hidden"/>
                                      </p:to>
                                    </p:set>
                                  </p:childTnLst>
                                </p:cTn>
                              </p:par>
                              <p:par>
                                <p:cTn id="33" presetID="42"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xit" presetSubtype="0" fill="hold" grpId="0" nodeType="withEffect">
                                  <p:stCondLst>
                                    <p:cond delay="0"/>
                                  </p:stCondLst>
                                  <p:childTnLst>
                                    <p:animEffect transition="out" filter="fade">
                                      <p:cBhvr>
                                        <p:cTn id="39" dur="500"/>
                                        <p:tgtEl>
                                          <p:spTgt spid="17"/>
                                        </p:tgtEl>
                                      </p:cBhvr>
                                    </p:animEffect>
                                    <p:anim calcmode="lin" valueType="num">
                                      <p:cBhvr>
                                        <p:cTn id="40" dur="500"/>
                                        <p:tgtEl>
                                          <p:spTgt spid="17"/>
                                        </p:tgtEl>
                                        <p:attrNameLst>
                                          <p:attrName>ppt_x</p:attrName>
                                        </p:attrNameLst>
                                      </p:cBhvr>
                                      <p:tavLst>
                                        <p:tav tm="0">
                                          <p:val>
                                            <p:strVal val="ppt_x"/>
                                          </p:val>
                                        </p:tav>
                                        <p:tav tm="100000">
                                          <p:val>
                                            <p:strVal val="ppt_x"/>
                                          </p:val>
                                        </p:tav>
                                      </p:tavLst>
                                    </p:anim>
                                    <p:anim calcmode="lin" valueType="num">
                                      <p:cBhvr>
                                        <p:cTn id="41" dur="500"/>
                                        <p:tgtEl>
                                          <p:spTgt spid="17"/>
                                        </p:tgtEl>
                                        <p:attrNameLst>
                                          <p:attrName>ppt_y</p:attrName>
                                        </p:attrNameLst>
                                      </p:cBhvr>
                                      <p:tavLst>
                                        <p:tav tm="0">
                                          <p:val>
                                            <p:strVal val="ppt_y"/>
                                          </p:val>
                                        </p:tav>
                                        <p:tav tm="100000">
                                          <p:val>
                                            <p:strVal val="ppt_y+.1"/>
                                          </p:val>
                                        </p:tav>
                                      </p:tavLst>
                                    </p:anim>
                                    <p:set>
                                      <p:cBhvr>
                                        <p:cTn id="42" dur="1" fill="hold">
                                          <p:stCondLst>
                                            <p:cond delay="499"/>
                                          </p:stCondLst>
                                        </p:cTn>
                                        <p:tgtEl>
                                          <p:spTgt spid="1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xit" presetSubtype="0" fill="hold" nodeType="withEffect">
                                  <p:stCondLst>
                                    <p:cond delay="0"/>
                                  </p:stCondLst>
                                  <p:childTnLst>
                                    <p:animEffect transition="out" filter="fade">
                                      <p:cBhvr>
                                        <p:cTn id="47" dur="500"/>
                                        <p:tgtEl>
                                          <p:spTgt spid="33"/>
                                        </p:tgtEl>
                                      </p:cBhvr>
                                    </p:animEffect>
                                    <p:set>
                                      <p:cBhvr>
                                        <p:cTn id="4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4" cstate="print">
              <a:alphaModFix amt="40000"/>
            </a:blip>
            <a:srcRect/>
            <a:stretch>
              <a:fillRect/>
            </a:stretch>
          </a:blipFill>
          <a:ln w="55000" cap="flat" cmpd="thickThin" algn="ctr">
            <a:noFill/>
            <a:prstDash val="solid"/>
            <a:headEnd type="none" w="med" len="med"/>
            <a:tailEnd type="none" w="med" len="med"/>
          </a:ln>
          <a:effectLst/>
        </p:spPr>
      </p:pic>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pic>
        <p:nvPicPr>
          <p:cNvPr id="52" name="Picture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grpSp>
        <p:nvGrpSpPr>
          <p:cNvPr id="17" name="Group 16"/>
          <p:cNvGrpSpPr/>
          <p:nvPr/>
        </p:nvGrpSpPr>
        <p:grpSpPr>
          <a:xfrm>
            <a:off x="5304100" y="1099173"/>
            <a:ext cx="1567543" cy="979715"/>
            <a:chOff x="2075433" y="3557736"/>
            <a:chExt cx="1567543" cy="979715"/>
          </a:xfrm>
        </p:grpSpPr>
        <p:sp>
          <p:nvSpPr>
            <p:cNvPr id="18" name="Rounded Rectangle 17"/>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9" name="Picture 18"/>
            <p:cNvPicPr>
              <a:picLocks noChangeAspect="1"/>
            </p:cNvPicPr>
            <p:nvPr/>
          </p:nvPicPr>
          <p:blipFill>
            <a:blip r:embed="rId6" cstate="print">
              <a:duotone>
                <a:prstClr val="black"/>
                <a:schemeClr val="bg1">
                  <a:tint val="45000"/>
                  <a:satMod val="400000"/>
                </a:schemeClr>
              </a:duotone>
              <a:extLst>
                <a:ext uri="{BEBA8EAE-BF5A-486C-A8C5-ECC9F3942E4B}">
                  <a14:imgProps xmlns:a14="http://schemas.microsoft.com/office/drawing/2010/main">
                    <a14:imgLayer r:embed="rId7">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0" name="TextBox 19"/>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grpSp>
        <p:nvGrpSpPr>
          <p:cNvPr id="39" name="Group 38"/>
          <p:cNvGrpSpPr/>
          <p:nvPr/>
        </p:nvGrpSpPr>
        <p:grpSpPr>
          <a:xfrm>
            <a:off x="4387383" y="2777068"/>
            <a:ext cx="1760159" cy="3540531"/>
            <a:chOff x="4327712" y="2777068"/>
            <a:chExt cx="1760159" cy="3540531"/>
          </a:xfrm>
        </p:grpSpPr>
        <p:sp>
          <p:nvSpPr>
            <p:cNvPr id="26" name="TextBox 25"/>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1</a:t>
              </a:r>
              <a:endParaRPr lang="en-US" sz="1600" dirty="0">
                <a:solidFill>
                  <a:srgbClr val="FFFFFF"/>
                </a:solidFill>
              </a:endParaRPr>
            </a:p>
          </p:txBody>
        </p:sp>
        <p:grpSp>
          <p:nvGrpSpPr>
            <p:cNvPr id="37" name="Group 36"/>
            <p:cNvGrpSpPr/>
            <p:nvPr/>
          </p:nvGrpSpPr>
          <p:grpSpPr>
            <a:xfrm>
              <a:off x="4327712" y="2777068"/>
              <a:ext cx="1721223" cy="3229828"/>
              <a:chOff x="4327712" y="2777068"/>
              <a:chExt cx="1721223" cy="3229828"/>
            </a:xfrm>
          </p:grpSpPr>
          <p:sp>
            <p:nvSpPr>
              <p:cNvPr id="36" name="Round Same Side Corner Rectangle 35"/>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Round Same Side Corner Rectangle 37"/>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ounded Rectangle 14"/>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0" name="Group 29"/>
            <p:cNvGrpSpPr/>
            <p:nvPr/>
          </p:nvGrpSpPr>
          <p:grpSpPr>
            <a:xfrm>
              <a:off x="4375954" y="2829700"/>
              <a:ext cx="1607803" cy="2946577"/>
              <a:chOff x="4375954" y="2829700"/>
              <a:chExt cx="1607803" cy="2946577"/>
            </a:xfrm>
          </p:grpSpPr>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grpSp>
        <p:nvGrpSpPr>
          <p:cNvPr id="41" name="Group 40"/>
          <p:cNvGrpSpPr/>
          <p:nvPr/>
        </p:nvGrpSpPr>
        <p:grpSpPr>
          <a:xfrm>
            <a:off x="6087825" y="2777068"/>
            <a:ext cx="1760159" cy="3540531"/>
            <a:chOff x="4327712" y="2777068"/>
            <a:chExt cx="1760159" cy="3540531"/>
          </a:xfrm>
        </p:grpSpPr>
        <p:sp>
          <p:nvSpPr>
            <p:cNvPr id="42" name="TextBox 41"/>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2</a:t>
              </a:r>
              <a:endParaRPr lang="en-US" sz="1600" dirty="0">
                <a:solidFill>
                  <a:srgbClr val="FFFFFF"/>
                </a:solidFill>
              </a:endParaRPr>
            </a:p>
          </p:txBody>
        </p:sp>
        <p:grpSp>
          <p:nvGrpSpPr>
            <p:cNvPr id="43" name="Group 42"/>
            <p:cNvGrpSpPr/>
            <p:nvPr/>
          </p:nvGrpSpPr>
          <p:grpSpPr>
            <a:xfrm>
              <a:off x="4327712" y="2777068"/>
              <a:ext cx="1721223" cy="3229828"/>
              <a:chOff x="4327712" y="2777068"/>
              <a:chExt cx="1721223" cy="3229828"/>
            </a:xfrm>
          </p:grpSpPr>
          <p:sp>
            <p:nvSpPr>
              <p:cNvPr id="49" name="Round Same Side Corner Rectangle 48"/>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0" name="Round Same Side Corner Rectangle 49"/>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1" name="Rounded Rectangle 50"/>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44" name="Group 43"/>
            <p:cNvGrpSpPr/>
            <p:nvPr/>
          </p:nvGrpSpPr>
          <p:grpSpPr>
            <a:xfrm>
              <a:off x="4375954" y="2829700"/>
              <a:ext cx="1607803" cy="2946577"/>
              <a:chOff x="4375954" y="2829700"/>
              <a:chExt cx="1607803" cy="2946577"/>
            </a:xfrm>
          </p:grpSpPr>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pic>
        <p:nvPicPr>
          <p:cNvPr id="40" name="Picture 3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grpSp>
        <p:nvGrpSpPr>
          <p:cNvPr id="57" name="Group 56"/>
          <p:cNvGrpSpPr/>
          <p:nvPr/>
        </p:nvGrpSpPr>
        <p:grpSpPr>
          <a:xfrm>
            <a:off x="2770632" y="5160022"/>
            <a:ext cx="6282163" cy="901556"/>
            <a:chOff x="2624469" y="4355929"/>
            <a:chExt cx="6282163" cy="901556"/>
          </a:xfrm>
        </p:grpSpPr>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53" name="TextBox 52"/>
            <p:cNvSpPr txBox="1"/>
            <p:nvPr/>
          </p:nvSpPr>
          <p:spPr>
            <a:xfrm>
              <a:off x="2624469" y="4925086"/>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58" name="TextBox 57"/>
            <p:cNvSpPr txBox="1"/>
            <p:nvPr/>
          </p:nvSpPr>
          <p:spPr>
            <a:xfrm>
              <a:off x="8091821" y="4925086"/>
              <a:ext cx="572272"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60" name="Group 59"/>
          <p:cNvGrpSpPr/>
          <p:nvPr/>
        </p:nvGrpSpPr>
        <p:grpSpPr>
          <a:xfrm>
            <a:off x="4435624" y="3580375"/>
            <a:ext cx="3308246" cy="694552"/>
            <a:chOff x="4408729" y="3580375"/>
            <a:chExt cx="3308246" cy="694552"/>
          </a:xfrm>
        </p:grpSpPr>
        <p:pic>
          <p:nvPicPr>
            <p:cNvPr id="72" name="Picture 7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09172" y="3580375"/>
              <a:ext cx="1607803" cy="694552"/>
            </a:xfrm>
            <a:prstGeom prst="roundRect">
              <a:avLst/>
            </a:prstGeom>
            <a:ln>
              <a:solidFill>
                <a:schemeClr val="bg2">
                  <a:lumMod val="75000"/>
                </a:schemeClr>
              </a:solidFill>
            </a:ln>
          </p:spPr>
        </p:pic>
      </p:grpSp>
      <p:sp>
        <p:nvSpPr>
          <p:cNvPr id="61" name="TextBox 60"/>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7" name="Picture 6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grpSp>
        <p:nvGrpSpPr>
          <p:cNvPr id="62" name="Group 61"/>
          <p:cNvGrpSpPr/>
          <p:nvPr/>
        </p:nvGrpSpPr>
        <p:grpSpPr>
          <a:xfrm>
            <a:off x="2774020" y="3155989"/>
            <a:ext cx="6278775" cy="910983"/>
            <a:chOff x="2627857" y="4355929"/>
            <a:chExt cx="6278775" cy="910983"/>
          </a:xfrm>
        </p:grpSpPr>
        <p:pic>
          <p:nvPicPr>
            <p:cNvPr id="63" name="Picture 6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64" name="TextBox 63"/>
            <p:cNvSpPr txBox="1"/>
            <p:nvPr/>
          </p:nvSpPr>
          <p:spPr>
            <a:xfrm>
              <a:off x="2627857"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65" name="TextBox 64"/>
            <p:cNvSpPr txBox="1"/>
            <p:nvPr/>
          </p:nvSpPr>
          <p:spPr>
            <a:xfrm>
              <a:off x="8095449"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66" name="Pictur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71" name="Group 70"/>
          <p:cNvGrpSpPr/>
          <p:nvPr/>
        </p:nvGrpSpPr>
        <p:grpSpPr>
          <a:xfrm>
            <a:off x="4435624" y="4332642"/>
            <a:ext cx="3308245" cy="694552"/>
            <a:chOff x="4408729" y="3580375"/>
            <a:chExt cx="3308245" cy="694552"/>
          </a:xfrm>
        </p:grpSpPr>
        <p:pic>
          <p:nvPicPr>
            <p:cNvPr id="74" name="Picture 7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5" name="Picture 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09171" y="3580375"/>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1955732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par>
                                <p:cTn id="12" presetID="10" presetClass="entr" presetSubtype="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childTnLst>
                          </p:cTn>
                        </p:par>
                        <p:par>
                          <p:cTn id="15" fill="hold">
                            <p:stCondLst>
                              <p:cond delay="2000"/>
                            </p:stCondLst>
                            <p:childTnLst>
                              <p:par>
                                <p:cTn id="16" presetID="22" presetClass="entr" presetSubtype="2" fill="hold" nodeType="afterEffect">
                                  <p:stCondLst>
                                    <p:cond delay="50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8" fill="hold" nodeType="withEffect">
                                  <p:stCondLst>
                                    <p:cond delay="50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par>
                                <p:cTn id="22" presetID="22" presetClass="entr" presetSubtype="2" fill="hold" nodeType="withEffect">
                                  <p:stCondLst>
                                    <p:cond delay="500"/>
                                  </p:stCondLst>
                                  <p:childTnLst>
                                    <p:set>
                                      <p:cBhvr>
                                        <p:cTn id="23" dur="1" fill="hold">
                                          <p:stCondLst>
                                            <p:cond delay="0"/>
                                          </p:stCondLst>
                                        </p:cTn>
                                        <p:tgtEl>
                                          <p:spTgt spid="70"/>
                                        </p:tgtEl>
                                        <p:attrNameLst>
                                          <p:attrName>style.visibility</p:attrName>
                                        </p:attrNameLst>
                                      </p:cBhvr>
                                      <p:to>
                                        <p:strVal val="visible"/>
                                      </p:to>
                                    </p:set>
                                    <p:animEffect transition="in" filter="wipe(right)">
                                      <p:cBhvr>
                                        <p:cTn id="24" dur="500"/>
                                        <p:tgtEl>
                                          <p:spTgt spid="70"/>
                                        </p:tgtEl>
                                      </p:cBhvr>
                                    </p:animEffect>
                                  </p:childTnLst>
                                </p:cTn>
                              </p:par>
                              <p:par>
                                <p:cTn id="25" presetID="22" presetClass="entr" presetSubtype="8" fill="hold" nodeType="withEffect">
                                  <p:stCondLst>
                                    <p:cond delay="50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par>
                          <p:cTn id="35" fill="hold">
                            <p:stCondLst>
                              <p:cond delay="3500"/>
                            </p:stCondLst>
                            <p:childTnLst>
                              <p:par>
                                <p:cTn id="36" presetID="22" presetClass="entr" presetSubtype="4" fill="hold" nodeType="afterEffect">
                                  <p:stCondLst>
                                    <p:cond delay="100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1000"/>
                                        <p:tgtEl>
                                          <p:spTgt spid="54"/>
                                        </p:tgtEl>
                                      </p:cBhvr>
                                    </p:animEffect>
                                  </p:childTnLst>
                                </p:cTn>
                              </p:par>
                              <p:par>
                                <p:cTn id="39" presetID="22" presetClass="entr" presetSubtype="4" fill="hold" nodeType="withEffect">
                                  <p:stCondLst>
                                    <p:cond delay="1000"/>
                                  </p:stCondLst>
                                  <p:childTnLst>
                                    <p:set>
                                      <p:cBhvr>
                                        <p:cTn id="40" dur="1" fill="hold">
                                          <p:stCondLst>
                                            <p:cond delay="0"/>
                                          </p:stCondLst>
                                        </p:cTn>
                                        <p:tgtEl>
                                          <p:spTgt spid="40"/>
                                        </p:tgtEl>
                                        <p:attrNameLst>
                                          <p:attrName>style.visibility</p:attrName>
                                        </p:attrNameLst>
                                      </p:cBhvr>
                                      <p:to>
                                        <p:strVal val="visible"/>
                                      </p:to>
                                    </p:set>
                                    <p:animEffect transition="in" filter="wipe(down)">
                                      <p:cBhvr>
                                        <p:cTn id="41" dur="1000"/>
                                        <p:tgtEl>
                                          <p:spTgt spid="40"/>
                                        </p:tgtEl>
                                      </p:cBhvr>
                                    </p:animEffect>
                                  </p:childTnLst>
                                </p:cTn>
                              </p:par>
                              <p:par>
                                <p:cTn id="42" presetID="22" presetClass="entr" presetSubtype="4" fill="hold" nodeType="with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wipe(down)">
                                      <p:cBhvr>
                                        <p:cTn id="44" dur="1000"/>
                                        <p:tgtEl>
                                          <p:spTgt spid="68"/>
                                        </p:tgtEl>
                                      </p:cBhvr>
                                    </p:animEffect>
                                  </p:childTnLst>
                                </p:cTn>
                              </p:par>
                              <p:par>
                                <p:cTn id="45" presetID="22" presetClass="entr" presetSubtype="4" fill="hold" nodeType="withEffect">
                                  <p:stCondLst>
                                    <p:cond delay="1000"/>
                                  </p:stCondLst>
                                  <p:childTnLst>
                                    <p:set>
                                      <p:cBhvr>
                                        <p:cTn id="46" dur="1" fill="hold">
                                          <p:stCondLst>
                                            <p:cond delay="0"/>
                                          </p:stCondLst>
                                        </p:cTn>
                                        <p:tgtEl>
                                          <p:spTgt spid="67"/>
                                        </p:tgtEl>
                                        <p:attrNameLst>
                                          <p:attrName>style.visibility</p:attrName>
                                        </p:attrNameLst>
                                      </p:cBhvr>
                                      <p:to>
                                        <p:strVal val="visible"/>
                                      </p:to>
                                    </p:set>
                                    <p:animEffect transition="in" filter="wipe(down)">
                                      <p:cBhvr>
                                        <p:cTn id="47" dur="1000"/>
                                        <p:tgtEl>
                                          <p:spTgt spid="67"/>
                                        </p:tgtEl>
                                      </p:cBhvr>
                                    </p:animEffect>
                                  </p:childTnLst>
                                </p:cTn>
                              </p:par>
                            </p:childTnLst>
                          </p:cTn>
                        </p:par>
                        <p:par>
                          <p:cTn id="48" fill="hold">
                            <p:stCondLst>
                              <p:cond delay="5500"/>
                            </p:stCondLst>
                            <p:childTnLst>
                              <p:par>
                                <p:cTn id="49" presetID="1"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par>
                          <p:cTn id="51" fill="hold">
                            <p:stCondLst>
                              <p:cond delay="5500"/>
                            </p:stCondLst>
                            <p:childTnLst>
                              <p:par>
                                <p:cTn id="52" presetID="1" presetClass="entr" presetSubtype="0"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5500"/>
                            </p:stCondLst>
                            <p:childTnLst>
                              <p:par>
                                <p:cTn id="55" presetID="10" presetClass="exit" presetSubtype="0" fill="hold" nodeType="afterEffect">
                                  <p:stCondLst>
                                    <p:cond delay="0"/>
                                  </p:stCondLst>
                                  <p:childTnLst>
                                    <p:animEffect transition="out" filter="fade">
                                      <p:cBhvr>
                                        <p:cTn id="56" dur="250"/>
                                        <p:tgtEl>
                                          <p:spTgt spid="52"/>
                                        </p:tgtEl>
                                      </p:cBhvr>
                                    </p:animEffect>
                                    <p:set>
                                      <p:cBhvr>
                                        <p:cTn id="57" dur="1" fill="hold">
                                          <p:stCondLst>
                                            <p:cond delay="249"/>
                                          </p:stCondLst>
                                        </p:cTn>
                                        <p:tgtEl>
                                          <p:spTgt spid="5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250"/>
                                        <p:tgtEl>
                                          <p:spTgt spid="55"/>
                                        </p:tgtEl>
                                      </p:cBhvr>
                                    </p:animEffect>
                                    <p:set>
                                      <p:cBhvr>
                                        <p:cTn id="60" dur="1" fill="hold">
                                          <p:stCondLst>
                                            <p:cond delay="249"/>
                                          </p:stCondLst>
                                        </p:cTn>
                                        <p:tgtEl>
                                          <p:spTgt spid="55"/>
                                        </p:tgtEl>
                                        <p:attrNameLst>
                                          <p:attrName>style.visibility</p:attrName>
                                        </p:attrNameLst>
                                      </p:cBhvr>
                                      <p:to>
                                        <p:strVal val="hidden"/>
                                      </p:to>
                                    </p:set>
                                  </p:childTnLst>
                                </p:cTn>
                              </p:par>
                            </p:childTnLst>
                          </p:cTn>
                        </p:par>
                        <p:par>
                          <p:cTn id="61" fill="hold">
                            <p:stCondLst>
                              <p:cond delay="5750"/>
                            </p:stCondLst>
                            <p:childTnLst>
                              <p:par>
                                <p:cTn id="62" presetID="10" presetClass="exit" presetSubtype="0" fill="hold" nodeType="afterEffect">
                                  <p:stCondLst>
                                    <p:cond delay="0"/>
                                  </p:stCondLst>
                                  <p:childTnLst>
                                    <p:animEffect transition="out" filter="fade">
                                      <p:cBhvr>
                                        <p:cTn id="63" dur="250"/>
                                        <p:tgtEl>
                                          <p:spTgt spid="70"/>
                                        </p:tgtEl>
                                      </p:cBhvr>
                                    </p:animEffect>
                                    <p:set>
                                      <p:cBhvr>
                                        <p:cTn id="64" dur="1" fill="hold">
                                          <p:stCondLst>
                                            <p:cond delay="249"/>
                                          </p:stCondLst>
                                        </p:cTn>
                                        <p:tgtEl>
                                          <p:spTgt spid="7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50"/>
                                        <p:tgtEl>
                                          <p:spTgt spid="69"/>
                                        </p:tgtEl>
                                      </p:cBhvr>
                                    </p:animEffect>
                                    <p:set>
                                      <p:cBhvr>
                                        <p:cTn id="67" dur="1" fill="hold">
                                          <p:stCondLst>
                                            <p:cond delay="249"/>
                                          </p:stCondLst>
                                        </p:cTn>
                                        <p:tgtEl>
                                          <p:spTgt spid="6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50"/>
                                        <p:tgtEl>
                                          <p:spTgt spid="54"/>
                                        </p:tgtEl>
                                      </p:cBhvr>
                                    </p:animEffect>
                                    <p:set>
                                      <p:cBhvr>
                                        <p:cTn id="70" dur="1" fill="hold">
                                          <p:stCondLst>
                                            <p:cond delay="249"/>
                                          </p:stCondLst>
                                        </p:cTn>
                                        <p:tgtEl>
                                          <p:spTgt spid="5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50"/>
                                        <p:tgtEl>
                                          <p:spTgt spid="40"/>
                                        </p:tgtEl>
                                      </p:cBhvr>
                                    </p:animEffect>
                                    <p:set>
                                      <p:cBhvr>
                                        <p:cTn id="73" dur="1" fill="hold">
                                          <p:stCondLst>
                                            <p:cond delay="249"/>
                                          </p:stCondLst>
                                        </p:cTn>
                                        <p:tgtEl>
                                          <p:spTgt spid="4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68"/>
                                        </p:tgtEl>
                                      </p:cBhvr>
                                    </p:animEffect>
                                    <p:set>
                                      <p:cBhvr>
                                        <p:cTn id="76" dur="1" fill="hold">
                                          <p:stCondLst>
                                            <p:cond delay="249"/>
                                          </p:stCondLst>
                                        </p:cTn>
                                        <p:tgtEl>
                                          <p:spTgt spid="68"/>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67"/>
                                        </p:tgtEl>
                                      </p:cBhvr>
                                    </p:animEffect>
                                    <p:set>
                                      <p:cBhvr>
                                        <p:cTn id="79" dur="1" fill="hold">
                                          <p:stCondLst>
                                            <p:cond delay="249"/>
                                          </p:stCondLst>
                                        </p:cTn>
                                        <p:tgtEl>
                                          <p:spTgt spid="6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50"/>
                                        <p:tgtEl>
                                          <p:spTgt spid="57"/>
                                        </p:tgtEl>
                                      </p:cBhvr>
                                    </p:animEffect>
                                    <p:set>
                                      <p:cBhvr>
                                        <p:cTn id="82" dur="1" fill="hold">
                                          <p:stCondLst>
                                            <p:cond delay="249"/>
                                          </p:stCondLst>
                                        </p:cTn>
                                        <p:tgtEl>
                                          <p:spTgt spid="5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50"/>
                                        <p:tgtEl>
                                          <p:spTgt spid="62"/>
                                        </p:tgtEl>
                                      </p:cBhvr>
                                    </p:animEffect>
                                    <p:set>
                                      <p:cBhvr>
                                        <p:cTn id="85" dur="1" fill="hold">
                                          <p:stCondLst>
                                            <p:cond delay="249"/>
                                          </p:stCondLst>
                                        </p:cTn>
                                        <p:tgtEl>
                                          <p:spTgt spid="62"/>
                                        </p:tgtEl>
                                        <p:attrNameLst>
                                          <p:attrName>style.visibility</p:attrName>
                                        </p:attrNameLst>
                                      </p:cBhvr>
                                      <p:to>
                                        <p:strVal val="hidden"/>
                                      </p:to>
                                    </p:set>
                                  </p:childTnLst>
                                </p:cTn>
                              </p:par>
                            </p:childTnLst>
                          </p:cTn>
                        </p:par>
                        <p:par>
                          <p:cTn id="86" fill="hold">
                            <p:stCondLst>
                              <p:cond delay="6000"/>
                            </p:stCondLst>
                            <p:childTnLst>
                              <p:par>
                                <p:cTn id="87" presetID="10" presetClass="exit" presetSubtype="0" fill="hold" nodeType="after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par>
                                <p:cTn id="90" presetID="10" presetClass="exit" presetSubtype="0" fill="hold" nodeType="withEffect">
                                  <p:stCondLst>
                                    <p:cond delay="250"/>
                                  </p:stCondLst>
                                  <p:childTnLst>
                                    <p:animEffect transition="out" filter="fade">
                                      <p:cBhvr>
                                        <p:cTn id="91" dur="500"/>
                                        <p:tgtEl>
                                          <p:spTgt spid="41"/>
                                        </p:tgtEl>
                                      </p:cBhvr>
                                    </p:animEffect>
                                    <p:set>
                                      <p:cBhvr>
                                        <p:cTn id="92" dur="1" fill="hold">
                                          <p:stCondLst>
                                            <p:cond delay="499"/>
                                          </p:stCondLst>
                                        </p:cTn>
                                        <p:tgtEl>
                                          <p:spTgt spid="41"/>
                                        </p:tgtEl>
                                        <p:attrNameLst>
                                          <p:attrName>style.visibility</p:attrName>
                                        </p:attrNameLst>
                                      </p:cBhvr>
                                      <p:to>
                                        <p:strVal val="hidden"/>
                                      </p:to>
                                    </p:set>
                                  </p:childTnLst>
                                </p:cTn>
                              </p:par>
                            </p:childTnLst>
                          </p:cTn>
                        </p:par>
                        <p:par>
                          <p:cTn id="93" fill="hold">
                            <p:stCondLst>
                              <p:cond delay="6750"/>
                            </p:stCondLst>
                            <p:childTnLst>
                              <p:par>
                                <p:cTn id="94" presetID="10" presetClass="exit" presetSubtype="0" fill="hold" nodeType="afterEffect">
                                  <p:stCondLst>
                                    <p:cond delay="0"/>
                                  </p:stCondLst>
                                  <p:childTnLst>
                                    <p:animEffect transition="out" filter="fade">
                                      <p:cBhvr>
                                        <p:cTn id="95" dur="500"/>
                                        <p:tgtEl>
                                          <p:spTgt spid="10"/>
                                        </p:tgtEl>
                                      </p:cBhvr>
                                    </p:animEffect>
                                    <p:set>
                                      <p:cBhvr>
                                        <p:cTn id="9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88" name="Group 87"/>
          <p:cNvGrpSpPr/>
          <p:nvPr/>
        </p:nvGrpSpPr>
        <p:grpSpPr>
          <a:xfrm>
            <a:off x="4435624" y="3580375"/>
            <a:ext cx="3311540" cy="694552"/>
            <a:chOff x="4408729" y="3580375"/>
            <a:chExt cx="3311540" cy="694552"/>
          </a:xfrm>
        </p:grpSpPr>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90" name="Picture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sp>
        <p:nvSpPr>
          <p:cNvPr id="92" name="TextBox 91"/>
          <p:cNvSpPr txBox="1"/>
          <p:nvPr/>
        </p:nvSpPr>
        <p:spPr>
          <a:xfrm>
            <a:off x="519113" y="4048184"/>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42" name="Group 41"/>
          <p:cNvGrpSpPr/>
          <p:nvPr/>
        </p:nvGrpSpPr>
        <p:grpSpPr>
          <a:xfrm>
            <a:off x="4435624" y="4343400"/>
            <a:ext cx="3311540" cy="694552"/>
            <a:chOff x="4408729" y="3580375"/>
            <a:chExt cx="3311540" cy="694552"/>
          </a:xfrm>
        </p:grpSpPr>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grpSp>
        <p:nvGrpSpPr>
          <p:cNvPr id="40" name="Group 39"/>
          <p:cNvGrpSpPr/>
          <p:nvPr/>
        </p:nvGrpSpPr>
        <p:grpSpPr>
          <a:xfrm>
            <a:off x="5304100" y="1099173"/>
            <a:ext cx="1567543" cy="979715"/>
            <a:chOff x="2075433" y="3557736"/>
            <a:chExt cx="1567543" cy="979715"/>
          </a:xfrm>
        </p:grpSpPr>
        <p:sp>
          <p:nvSpPr>
            <p:cNvPr id="41" name="Rounded Rectangle 40"/>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5" name="Picture 44"/>
            <p:cNvPicPr>
              <a:picLocks noChangeAspect="1"/>
            </p:cNvPicPr>
            <p:nvPr/>
          </p:nvPicPr>
          <p:blipFill>
            <a:blip r:embed="rId4" cstate="print">
              <a:duotone>
                <a:prstClr val="black"/>
                <a:schemeClr val="bg1">
                  <a:tint val="45000"/>
                  <a:satMod val="400000"/>
                </a:schemeClr>
              </a:duotone>
              <a:extLst>
                <a:ext uri="{BEBA8EAE-BF5A-486C-A8C5-ECC9F3942E4B}">
                  <a14:imgProps xmlns:a14="http://schemas.microsoft.com/office/drawing/2010/main">
                    <a14:imgLayer r:embed="rId5">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46" name="TextBox 45"/>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sp>
        <p:nvSpPr>
          <p:cNvPr id="35" name="TextBox 34"/>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Tree>
    <p:extLst>
      <p:ext uri="{BB962C8B-B14F-4D97-AF65-F5344CB8AC3E}">
        <p14:creationId xmlns:p14="http://schemas.microsoft.com/office/powerpoint/2010/main" val="1382909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nodeType="withEffect">
                                  <p:stCondLst>
                                    <p:cond delay="0"/>
                                  </p:stCondLst>
                                  <p:childTnLst>
                                    <p:animMotion origin="layout" path="M -4.43678E-6 -2.64985E-6 L -4.43678E-6 0.18352 " pathEditMode="relative" rAng="0" ptsTypes="AA">
                                      <p:cBhvr>
                                        <p:cTn id="11" dur="2000" fill="hold"/>
                                        <p:tgtEl>
                                          <p:spTgt spid="88"/>
                                        </p:tgtEl>
                                        <p:attrNameLst>
                                          <p:attrName>ppt_x</p:attrName>
                                          <p:attrName>ppt_y</p:attrName>
                                        </p:attrNameLst>
                                      </p:cBhvr>
                                      <p:rCtr x="0" y="9165"/>
                                    </p:animMotion>
                                  </p:childTnLst>
                                </p:cTn>
                              </p:par>
                              <p:par>
                                <p:cTn id="12" presetID="10" presetClass="entr" presetSubtype="0" fill="hold" grpId="0" nodeType="withEffect">
                                  <p:stCondLst>
                                    <p:cond delay="25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accel="50000" decel="50000" fill="hold" nodeType="withEffect">
                                  <p:stCondLst>
                                    <p:cond delay="0"/>
                                  </p:stCondLst>
                                  <p:childTnLst>
                                    <p:animMotion origin="layout" path="M -4.43678E-6 5.25341E-7 L -4.43678E-6 0.18884 " pathEditMode="relative" rAng="0" ptsTypes="AA">
                                      <p:cBhvr>
                                        <p:cTn id="16" dur="2000" fill="hold"/>
                                        <p:tgtEl>
                                          <p:spTgt spid="42"/>
                                        </p:tgtEl>
                                        <p:attrNameLst>
                                          <p:attrName>ppt_x</p:attrName>
                                          <p:attrName>ppt_y</p:attrName>
                                        </p:attrNameLst>
                                      </p:cBhvr>
                                      <p:rCtr x="0" y="94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532231" y="1943286"/>
            <a:ext cx="1091422" cy="2673208"/>
            <a:chOff x="5556414" y="2061552"/>
            <a:chExt cx="1091422" cy="2554941"/>
          </a:xfrm>
        </p:grpSpPr>
        <p:sp>
          <p:nvSpPr>
            <p:cNvPr id="43" name="Down Arrow 42"/>
            <p:cNvSpPr/>
            <p:nvPr/>
          </p:nvSpPr>
          <p:spPr bwMode="auto">
            <a:xfrm>
              <a:off x="5556414"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Down Arrow 43"/>
            <p:cNvSpPr/>
            <p:nvPr/>
          </p:nvSpPr>
          <p:spPr bwMode="auto">
            <a:xfrm>
              <a:off x="6360965"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72" name="Picture 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4" name="Group 3"/>
          <p:cNvGrpSpPr/>
          <p:nvPr/>
        </p:nvGrpSpPr>
        <p:grpSpPr>
          <a:xfrm>
            <a:off x="5330214" y="1206564"/>
            <a:ext cx="1509742" cy="736721"/>
            <a:chOff x="5375415" y="1342167"/>
            <a:chExt cx="1509742" cy="736721"/>
          </a:xfrm>
        </p:grpSpPr>
        <p:grpSp>
          <p:nvGrpSpPr>
            <p:cNvPr id="36" name="Group 35"/>
            <p:cNvGrpSpPr/>
            <p:nvPr/>
          </p:nvGrpSpPr>
          <p:grpSpPr>
            <a:xfrm>
              <a:off x="5375415" y="1342167"/>
              <a:ext cx="705283" cy="736721"/>
              <a:chOff x="2145364" y="3673700"/>
              <a:chExt cx="705283" cy="736721"/>
            </a:xfrm>
          </p:grpSpPr>
          <p:sp>
            <p:nvSpPr>
              <p:cNvPr id="37" name="Rounded Rectangle 36"/>
              <p:cNvSpPr/>
              <p:nvPr/>
            </p:nvSpPr>
            <p:spPr bwMode="auto">
              <a:xfrm>
                <a:off x="2145364" y="3673700"/>
                <a:ext cx="705283" cy="736721"/>
              </a:xfrm>
              <a:prstGeom prst="roundRect">
                <a:avLst>
                  <a:gd name="adj" fmla="val 11650"/>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4" cstate="print">
                <a:duotone>
                  <a:prstClr val="black"/>
                  <a:schemeClr val="bg1">
                    <a:tint val="45000"/>
                    <a:satMod val="400000"/>
                  </a:schemeClr>
                </a:duotone>
                <a:extLst>
                  <a:ext uri="{BEBA8EAE-BF5A-486C-A8C5-ECC9F3942E4B}">
                    <a14:imgProps xmlns:a14="http://schemas.microsoft.com/office/drawing/2010/main">
                      <a14:imgLayer r:embed="rId5">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4769" y="3794243"/>
                <a:ext cx="526347" cy="526347"/>
              </a:xfrm>
              <a:prstGeom prst="rect">
                <a:avLst/>
              </a:prstGeom>
            </p:spPr>
          </p:pic>
        </p:grpSp>
        <p:grpSp>
          <p:nvGrpSpPr>
            <p:cNvPr id="40" name="Group 39"/>
            <p:cNvGrpSpPr/>
            <p:nvPr/>
          </p:nvGrpSpPr>
          <p:grpSpPr>
            <a:xfrm>
              <a:off x="6179874" y="1342167"/>
              <a:ext cx="705283" cy="736721"/>
              <a:chOff x="2089030" y="3673700"/>
              <a:chExt cx="705283" cy="736721"/>
            </a:xfrm>
          </p:grpSpPr>
          <p:sp>
            <p:nvSpPr>
              <p:cNvPr id="41" name="Rounded Rectangle 40"/>
              <p:cNvSpPr/>
              <p:nvPr/>
            </p:nvSpPr>
            <p:spPr bwMode="auto">
              <a:xfrm>
                <a:off x="2089030" y="3673700"/>
                <a:ext cx="705283" cy="736721"/>
              </a:xfrm>
              <a:prstGeom prst="roundRect">
                <a:avLst>
                  <a:gd name="adj" fmla="val 13578"/>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4" cstate="print">
                <a:duotone>
                  <a:prstClr val="black"/>
                  <a:schemeClr val="bg1">
                    <a:tint val="45000"/>
                    <a:satMod val="400000"/>
                  </a:schemeClr>
                </a:duotone>
                <a:extLst>
                  <a:ext uri="{BEBA8EAE-BF5A-486C-A8C5-ECC9F3942E4B}">
                    <a14:imgProps xmlns:a14="http://schemas.microsoft.com/office/drawing/2010/main">
                      <a14:imgLayer r:embed="rId5">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grpSp>
        <p:nvGrpSpPr>
          <p:cNvPr id="6" name="Group 5"/>
          <p:cNvGrpSpPr/>
          <p:nvPr/>
        </p:nvGrpSpPr>
        <p:grpSpPr>
          <a:xfrm>
            <a:off x="4435624" y="4834352"/>
            <a:ext cx="3311540" cy="694552"/>
            <a:chOff x="4408729" y="4834352"/>
            <a:chExt cx="3311540" cy="694552"/>
          </a:xfrm>
        </p:grpSpPr>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grpSp>
        <p:nvGrpSpPr>
          <p:cNvPr id="75" name="Group 74"/>
          <p:cNvGrpSpPr/>
          <p:nvPr/>
        </p:nvGrpSpPr>
        <p:grpSpPr>
          <a:xfrm>
            <a:off x="5303520" y="1097280"/>
            <a:ext cx="1567543" cy="979715"/>
            <a:chOff x="2075433" y="3557736"/>
            <a:chExt cx="1567543" cy="979715"/>
          </a:xfrm>
        </p:grpSpPr>
        <p:sp>
          <p:nvSpPr>
            <p:cNvPr id="76" name="Rounded Rectangle 75"/>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4" cstate="print">
              <a:duotone>
                <a:prstClr val="black"/>
                <a:schemeClr val="bg1">
                  <a:tint val="45000"/>
                  <a:satMod val="400000"/>
                </a:schemeClr>
              </a:duotone>
              <a:extLst>
                <a:ext uri="{BEBA8EAE-BF5A-486C-A8C5-ECC9F3942E4B}">
                  <a14:imgProps xmlns:a14="http://schemas.microsoft.com/office/drawing/2010/main">
                    <a14:imgLayer r:embed="rId5">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89" name="TextBox 8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5621" y="5637733"/>
            <a:ext cx="1607803" cy="694551"/>
          </a:xfrm>
          <a:prstGeom prst="roundRect">
            <a:avLst/>
          </a:prstGeom>
          <a:ln>
            <a:solidFill>
              <a:schemeClr val="bg2">
                <a:lumMod val="75000"/>
              </a:schemeClr>
            </a:solidFill>
          </a:ln>
        </p:spPr>
      </p:pic>
      <p:pic>
        <p:nvPicPr>
          <p:cNvPr id="59" name="Picture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9750" y="5637733"/>
            <a:ext cx="1607803" cy="694551"/>
          </a:xfrm>
          <a:prstGeom prst="roundRect">
            <a:avLst/>
          </a:prstGeom>
          <a:ln>
            <a:solidFill>
              <a:schemeClr val="bg2">
                <a:lumMod val="75000"/>
              </a:schemeClr>
            </a:solidFill>
          </a:ln>
        </p:spPr>
      </p:pic>
      <p:grpSp>
        <p:nvGrpSpPr>
          <p:cNvPr id="60" name="Group 59"/>
          <p:cNvGrpSpPr/>
          <p:nvPr/>
        </p:nvGrpSpPr>
        <p:grpSpPr>
          <a:xfrm>
            <a:off x="4435624" y="5638800"/>
            <a:ext cx="3311540" cy="694552"/>
            <a:chOff x="4408729" y="4834352"/>
            <a:chExt cx="3311540" cy="694552"/>
          </a:xfrm>
        </p:grpSpPr>
        <p:pic>
          <p:nvPicPr>
            <p:cNvPr id="62" name="Picture 6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90" name="TextBox 89"/>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accent4">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
        <p:nvSpPr>
          <p:cNvPr id="49" name="TextBox 48"/>
          <p:cNvSpPr txBox="1"/>
          <p:nvPr/>
        </p:nvSpPr>
        <p:spPr>
          <a:xfrm>
            <a:off x="519113" y="4048184"/>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spTree>
    <p:extLst>
      <p:ext uri="{BB962C8B-B14F-4D97-AF65-F5344CB8AC3E}">
        <p14:creationId xmlns:p14="http://schemas.microsoft.com/office/powerpoint/2010/main" val="1913198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xit" presetSubtype="0" fill="hold" nodeType="afterEffect">
                                  <p:stCondLst>
                                    <p:cond delay="0"/>
                                  </p:stCondLst>
                                  <p:childTnLst>
                                    <p:animEffect transition="out" filter="fade">
                                      <p:cBhvr>
                                        <p:cTn id="12" dur="250"/>
                                        <p:tgtEl>
                                          <p:spTgt spid="75"/>
                                        </p:tgtEl>
                                      </p:cBhvr>
                                    </p:animEffect>
                                    <p:set>
                                      <p:cBhvr>
                                        <p:cTn id="13" dur="1" fill="hold">
                                          <p:stCondLst>
                                            <p:cond delay="249"/>
                                          </p:stCondLst>
                                        </p:cTn>
                                        <p:tgtEl>
                                          <p:spTgt spid="75"/>
                                        </p:tgtEl>
                                        <p:attrNameLst>
                                          <p:attrName>style.visibility</p:attrName>
                                        </p:attrNameLst>
                                      </p:cBhvr>
                                      <p:to>
                                        <p:strVal val="hidden"/>
                                      </p:to>
                                    </p:set>
                                  </p:childTnLst>
                                </p:cTn>
                              </p:par>
                            </p:childTnLst>
                          </p:cTn>
                        </p:par>
                        <p:par>
                          <p:cTn id="14" fill="hold">
                            <p:stCondLst>
                              <p:cond delay="750"/>
                            </p:stCondLst>
                            <p:childTnLst>
                              <p:par>
                                <p:cTn id="15" presetID="42" presetClass="path" presetSubtype="0" accel="50000" decel="50000" fill="hold" nodeType="afterEffect">
                                  <p:stCondLst>
                                    <p:cond delay="750"/>
                                  </p:stCondLst>
                                  <p:childTnLst>
                                    <p:animMotion origin="layout" path="M 1.21125E-6 -2.75272E-7 L 1.21125E-6 0.53319 " pathEditMode="relative" rAng="0" ptsTypes="AA">
                                      <p:cBhvr>
                                        <p:cTn id="16" dur="1500" fill="hold"/>
                                        <p:tgtEl>
                                          <p:spTgt spid="4"/>
                                        </p:tgtEl>
                                        <p:attrNameLst>
                                          <p:attrName>ppt_x</p:attrName>
                                          <p:attrName>ppt_y</p:attrName>
                                        </p:attrNameLst>
                                      </p:cBhvr>
                                      <p:rCtr x="0" y="26648"/>
                                    </p:animMotion>
                                  </p:childTnLst>
                                </p:cTn>
                              </p:par>
                              <p:par>
                                <p:cTn id="17" presetID="10" presetClass="exit" presetSubtype="0" fill="hold" nodeType="withEffect">
                                  <p:stCondLst>
                                    <p:cond delay="0"/>
                                  </p:stCondLst>
                                  <p:childTnLst>
                                    <p:animEffect transition="out" filter="fade">
                                      <p:cBhvr>
                                        <p:cTn id="18" dur="1000"/>
                                        <p:tgtEl>
                                          <p:spTgt spid="3"/>
                                        </p:tgtEl>
                                      </p:cBhvr>
                                    </p:animEffect>
                                    <p:set>
                                      <p:cBhvr>
                                        <p:cTn id="19" dur="1" fill="hold">
                                          <p:stCondLst>
                                            <p:cond delay="999"/>
                                          </p:stCondLst>
                                        </p:cTn>
                                        <p:tgtEl>
                                          <p:spTgt spid="3"/>
                                        </p:tgtEl>
                                        <p:attrNameLst>
                                          <p:attrName>style.visibility</p:attrName>
                                        </p:attrNameLst>
                                      </p:cBhvr>
                                      <p:to>
                                        <p:strVal val="hidden"/>
                                      </p:to>
                                    </p:set>
                                  </p:childTnLst>
                                </p:cTn>
                              </p:par>
                              <p:par>
                                <p:cTn id="20" presetID="10" presetClass="exit" presetSubtype="0" fill="hold" nodeType="withEffect">
                                  <p:stCondLst>
                                    <p:cond delay="2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300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10" presetClass="entr" presetSubtype="0" fill="hold" grpId="0" nodeType="withEffect">
                                  <p:stCondLst>
                                    <p:cond delay="250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14346" name="Picture 143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14347" name="Picture 143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44" name="Group 43"/>
          <p:cNvGrpSpPr/>
          <p:nvPr/>
        </p:nvGrpSpPr>
        <p:grpSpPr>
          <a:xfrm>
            <a:off x="5096089" y="3861057"/>
            <a:ext cx="1990997" cy="922867"/>
            <a:chOff x="5096089" y="3861057"/>
            <a:chExt cx="1990997" cy="922867"/>
          </a:xfrm>
          <a:solidFill>
            <a:schemeClr val="tx2">
              <a:lumMod val="40000"/>
              <a:lumOff val="60000"/>
            </a:schemeClr>
          </a:solidFill>
        </p:grpSpPr>
        <p:sp>
          <p:nvSpPr>
            <p:cNvPr id="11" name="Down Arrow 10"/>
            <p:cNvSpPr/>
            <p:nvPr/>
          </p:nvSpPr>
          <p:spPr bwMode="auto">
            <a:xfrm>
              <a:off x="5096089"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sp>
        <p:nvSpPr>
          <p:cNvPr id="113" name="TextBox 112"/>
          <p:cNvSpPr txBox="1"/>
          <p:nvPr/>
        </p:nvSpPr>
        <p:spPr>
          <a:xfrm>
            <a:off x="339026" y="4417605"/>
            <a:ext cx="3635453" cy="221599"/>
          </a:xfrm>
          <a:prstGeom prst="rect">
            <a:avLst/>
          </a:prstGeom>
          <a:noFill/>
        </p:spPr>
        <p:txBody>
          <a:bodyPr wrap="square" lIns="0" tIns="0" rIns="0" bIns="0" rtlCol="0">
            <a:spAutoFit/>
          </a:bodyPr>
          <a:lstStyle/>
          <a:p>
            <a:pPr defTabSz="1218987">
              <a:lnSpc>
                <a:spcPct val="80000"/>
              </a:lnSpc>
              <a:buSzPct val="80000"/>
            </a:pPr>
            <a:r>
              <a:rPr lang="en-US" dirty="0" smtClean="0">
                <a:solidFill>
                  <a:schemeClr val="tx1">
                    <a:alpha val="99000"/>
                  </a:schemeClr>
                </a:solidFill>
              </a:rPr>
              <a:t>Windows Azure Datacenter</a:t>
            </a:r>
            <a:endParaRPr lang="en-US" dirty="0">
              <a:solidFill>
                <a:schemeClr val="tx1">
                  <a:alpha val="99000"/>
                </a:schemeClr>
              </a:solidFill>
            </a:endParaRPr>
          </a:p>
        </p:txBody>
      </p:sp>
      <p:sp>
        <p:nvSpPr>
          <p:cNvPr id="52" name="TextBox 51"/>
          <p:cNvSpPr txBox="1"/>
          <p:nvPr/>
        </p:nvSpPr>
        <p:spPr>
          <a:xfrm>
            <a:off x="8864825" y="3170763"/>
            <a:ext cx="3083636" cy="553998"/>
          </a:xfrm>
          <a:prstGeom prst="rect">
            <a:avLst/>
          </a:prstGeom>
          <a:noFill/>
        </p:spPr>
        <p:txBody>
          <a:bodyPr wrap="square" lIns="0" tIns="0" rIns="0" bIns="0" rtlCol="0">
            <a:spAutoFit/>
          </a:bodyPr>
          <a:lstStyle>
            <a:defPPr>
              <a:defRPr lang="en-US"/>
            </a:defPPr>
            <a:lvl1pPr marL="228600" indent="-228600">
              <a:lnSpc>
                <a:spcPct val="90000"/>
              </a:lnSpc>
              <a:spcAft>
                <a:spcPts val="600"/>
              </a:spcAft>
              <a:buSzPct val="80000"/>
              <a:buAutoNum type="arabicParenR"/>
              <a:defRPr sz="1400" b="1">
                <a:solidFill>
                  <a:schemeClr val="bg1"/>
                </a:solidFill>
              </a:defRPr>
            </a:lvl1pPr>
          </a:lstStyle>
          <a:p>
            <a:pPr marL="290513" indent="-290513" defTabSz="1218987">
              <a:buFontTx/>
              <a:buNone/>
            </a:pPr>
            <a:r>
              <a:rPr lang="en-US" sz="2000" b="0" dirty="0" smtClean="0">
                <a:solidFill>
                  <a:schemeClr val="accent4">
                    <a:alpha val="99000"/>
                  </a:schemeClr>
                </a:solidFill>
                <a:sym typeface="Wingdings" pitchFamily="2" charset="2"/>
              </a:rPr>
              <a:t> </a:t>
            </a:r>
            <a:r>
              <a:rPr lang="en-US" sz="2000" b="0" dirty="0" smtClean="0">
                <a:solidFill>
                  <a:schemeClr val="accent4">
                    <a:alpha val="99000"/>
                  </a:schemeClr>
                </a:solidFill>
              </a:rPr>
              <a:t>Network </a:t>
            </a:r>
            <a:r>
              <a:rPr lang="en-US" sz="2000" b="0" dirty="0">
                <a:solidFill>
                  <a:schemeClr val="accent4">
                    <a:alpha val="99000"/>
                  </a:schemeClr>
                </a:solidFill>
              </a:rPr>
              <a:t>load-balancer </a:t>
            </a:r>
            <a:r>
              <a:rPr lang="en-US" sz="2000" b="0" dirty="0" smtClean="0">
                <a:solidFill>
                  <a:schemeClr val="accent4">
                    <a:alpha val="99000"/>
                  </a:schemeClr>
                </a:solidFill>
              </a:rPr>
              <a:t> configured </a:t>
            </a:r>
            <a:r>
              <a:rPr lang="en-US" sz="2000" b="0" dirty="0">
                <a:solidFill>
                  <a:schemeClr val="accent4">
                    <a:alpha val="99000"/>
                  </a:schemeClr>
                </a:solidFill>
              </a:rPr>
              <a:t>for traffic</a:t>
            </a:r>
          </a:p>
        </p:txBody>
      </p:sp>
      <p:sp>
        <p:nvSpPr>
          <p:cNvPr id="58" name="TextBox 57"/>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tx1">
                    <a:lumMod val="60000"/>
                    <a:lumOff val="40000"/>
                    <a:alpha val="99000"/>
                  </a:schemeClr>
                </a:solidFill>
              </a:rPr>
              <a:t>Deploy App Code</a:t>
            </a:r>
          </a:p>
          <a:p>
            <a:pPr defTabSz="1218987">
              <a:lnSpc>
                <a:spcPct val="90000"/>
              </a:lnSpc>
              <a:spcAft>
                <a:spcPts val="600"/>
              </a:spcAft>
              <a:buSzPct val="80000"/>
            </a:pPr>
            <a:r>
              <a:rPr lang="en-US" sz="2000" dirty="0">
                <a:solidFill>
                  <a:schemeClr val="accent4">
                    <a:alpha val="99000"/>
                  </a:schemeClr>
                </a:solidFill>
              </a:rPr>
              <a:t>Configure Network</a:t>
            </a:r>
          </a:p>
        </p:txBody>
      </p:sp>
      <p:grpSp>
        <p:nvGrpSpPr>
          <p:cNvPr id="59" name="Group 58"/>
          <p:cNvGrpSpPr/>
          <p:nvPr/>
        </p:nvGrpSpPr>
        <p:grpSpPr>
          <a:xfrm>
            <a:off x="4435624" y="4834352"/>
            <a:ext cx="3311540" cy="694552"/>
            <a:chOff x="4408729" y="4834352"/>
            <a:chExt cx="3311540" cy="694552"/>
          </a:xfrm>
        </p:grpSpPr>
        <p:pic>
          <p:nvPicPr>
            <p:cNvPr id="60" name="Pictur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grpSp>
        <p:nvGrpSpPr>
          <p:cNvPr id="62" name="Group 61"/>
          <p:cNvGrpSpPr/>
          <p:nvPr/>
        </p:nvGrpSpPr>
        <p:grpSpPr>
          <a:xfrm>
            <a:off x="4435624" y="5638800"/>
            <a:ext cx="3311540" cy="694552"/>
            <a:chOff x="4408729" y="4834352"/>
            <a:chExt cx="3311540" cy="694552"/>
          </a:xfrm>
        </p:grpSpPr>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3760556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fade">
                                      <p:cBhvr>
                                        <p:cTn id="7" dur="500"/>
                                        <p:tgtEl>
                                          <p:spTgt spid="1434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250"/>
                                        <p:tgtEl>
                                          <p:spTgt spid="52"/>
                                        </p:tgtEl>
                                      </p:cBhvr>
                                    </p:animEffect>
                                  </p:childTnLst>
                                </p:cTn>
                              </p:par>
                            </p:childTnLst>
                          </p:cTn>
                        </p:par>
                        <p:par>
                          <p:cTn id="12" fill="hold">
                            <p:stCondLst>
                              <p:cond delay="750"/>
                            </p:stCondLst>
                            <p:childTnLst>
                              <p:par>
                                <p:cTn id="13" presetID="10" presetClass="entr" presetSubtype="0" fill="hold" nodeType="afterEffect">
                                  <p:stCondLst>
                                    <p:cond delay="250"/>
                                  </p:stCondLst>
                                  <p:childTnLst>
                                    <p:set>
                                      <p:cBhvr>
                                        <p:cTn id="14" dur="1" fill="hold">
                                          <p:stCondLst>
                                            <p:cond delay="0"/>
                                          </p:stCondLst>
                                        </p:cTn>
                                        <p:tgtEl>
                                          <p:spTgt spid="14346"/>
                                        </p:tgtEl>
                                        <p:attrNameLst>
                                          <p:attrName>style.visibility</p:attrName>
                                        </p:attrNameLst>
                                      </p:cBhvr>
                                      <p:to>
                                        <p:strVal val="visible"/>
                                      </p:to>
                                    </p:set>
                                    <p:animEffect transition="in" filter="fade">
                                      <p:cBhvr>
                                        <p:cTn id="15" dur="250"/>
                                        <p:tgtEl>
                                          <p:spTgt spid="14346"/>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4345"/>
                                        </p:tgtEl>
                                        <p:attrNameLst>
                                          <p:attrName>style.visibility</p:attrName>
                                        </p:attrNameLst>
                                      </p:cBhvr>
                                      <p:to>
                                        <p:strVal val="visible"/>
                                      </p:to>
                                    </p:set>
                                    <p:animEffect transition="in" filter="fade">
                                      <p:cBhvr>
                                        <p:cTn id="19" dur="250"/>
                                        <p:tgtEl>
                                          <p:spTgt spid="1434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4347"/>
                                        </p:tgtEl>
                                        <p:attrNameLst>
                                          <p:attrName>style.visibility</p:attrName>
                                        </p:attrNameLst>
                                      </p:cBhvr>
                                      <p:to>
                                        <p:strVal val="visible"/>
                                      </p:to>
                                    </p:set>
                                    <p:animEffect transition="in" filter="fade">
                                      <p:cBhvr>
                                        <p:cTn id="23" dur="250"/>
                                        <p:tgtEl>
                                          <p:spTgt spid="14347"/>
                                        </p:tgtEl>
                                      </p:cBhvr>
                                    </p:animEffect>
                                  </p:childTnLst>
                                </p:cTn>
                              </p:par>
                            </p:childTnLst>
                          </p:cTn>
                        </p:par>
                        <p:par>
                          <p:cTn id="24" fill="hold">
                            <p:stCondLst>
                              <p:cond delay="1750"/>
                            </p:stCondLst>
                            <p:childTnLst>
                              <p:par>
                                <p:cTn id="25" presetID="12" presetClass="entr" presetSubtype="1"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p:tgtEl>
                                          <p:spTgt spid="44"/>
                                        </p:tgtEl>
                                        <p:attrNameLst>
                                          <p:attrName>ppt_y</p:attrName>
                                        </p:attrNameLst>
                                      </p:cBhvr>
                                      <p:tavLst>
                                        <p:tav tm="0">
                                          <p:val>
                                            <p:strVal val="#ppt_y-#ppt_h*1.125000"/>
                                          </p:val>
                                        </p:tav>
                                        <p:tav tm="100000">
                                          <p:val>
                                            <p:strVal val="#ppt_y"/>
                                          </p:val>
                                        </p:tav>
                                      </p:tavLst>
                                    </p:anim>
                                    <p:animEffect transition="in" filter="wipe(down)">
                                      <p:cBhvr>
                                        <p:cTn id="28" dur="500"/>
                                        <p:tgtEl>
                                          <p:spTgt spid="44"/>
                                        </p:tgtEl>
                                      </p:cBhvr>
                                    </p:animEffect>
                                  </p:childTnLst>
                                </p:cTn>
                              </p:par>
                            </p:childTnLst>
                          </p:cTn>
                        </p:par>
                        <p:par>
                          <p:cTn id="29" fill="hold">
                            <p:stCondLst>
                              <p:cond delay="2250"/>
                            </p:stCondLst>
                            <p:childTnLst>
                              <p:par>
                                <p:cTn id="30" presetID="22" presetClass="entr" presetSubtype="1"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500"/>
                                        <p:tgtEl>
                                          <p:spTgt spid="48"/>
                                        </p:tgtEl>
                                      </p:cBhvr>
                                    </p:animEffect>
                                  </p:childTnLst>
                                </p:cTn>
                              </p:par>
                            </p:childTnLst>
                          </p:cTn>
                        </p:par>
                        <p:par>
                          <p:cTn id="33" fill="hold">
                            <p:stCondLst>
                              <p:cond delay="2750"/>
                            </p:stCondLst>
                            <p:childTnLst>
                              <p:par>
                                <p:cTn id="34" presetID="22" presetClass="entr" presetSubtype="1" fill="hold" nodeType="afterEffect">
                                  <p:stCondLst>
                                    <p:cond delay="0"/>
                                  </p:stCondLst>
                                  <p:childTnLst>
                                    <p:set>
                                      <p:cBhvr>
                                        <p:cTn id="35" dur="1" fill="hold">
                                          <p:stCondLst>
                                            <p:cond delay="0"/>
                                          </p:stCondLst>
                                        </p:cTn>
                                        <p:tgtEl>
                                          <p:spTgt spid="14359"/>
                                        </p:tgtEl>
                                        <p:attrNameLst>
                                          <p:attrName>style.visibility</p:attrName>
                                        </p:attrNameLst>
                                      </p:cBhvr>
                                      <p:to>
                                        <p:strVal val="visible"/>
                                      </p:to>
                                    </p:set>
                                    <p:animEffect transition="in" filter="wipe(up)">
                                      <p:cBhvr>
                                        <p:cTn id="36" dur="250"/>
                                        <p:tgtEl>
                                          <p:spTgt spid="14359"/>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250"/>
                                        <p:tgtEl>
                                          <p:spTgt spid="12"/>
                                        </p:tgtEl>
                                      </p:cBhvr>
                                    </p:animEffect>
                                  </p:childTnLst>
                                </p:cTn>
                              </p:par>
                              <p:par>
                                <p:cTn id="41" presetID="10" presetClass="exit" presetSubtype="0" fill="hold" grpId="0" nodeType="withEffect">
                                  <p:stCondLst>
                                    <p:cond delay="0"/>
                                  </p:stCondLst>
                                  <p:childTnLst>
                                    <p:animEffect transition="out" filter="fade">
                                      <p:cBhvr>
                                        <p:cTn id="42" dur="250"/>
                                        <p:tgtEl>
                                          <p:spTgt spid="52"/>
                                        </p:tgtEl>
                                      </p:cBhvr>
                                    </p:animEffect>
                                    <p:set>
                                      <p:cBhvr>
                                        <p:cTn id="43" dur="1" fill="hold">
                                          <p:stCondLst>
                                            <p:cond delay="24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9757" y="4837059"/>
            <a:ext cx="1607803" cy="694552"/>
          </a:xfrm>
          <a:prstGeom prst="roundRect">
            <a:avLst/>
          </a:prstGeom>
          <a:ln>
            <a:solidFill>
              <a:schemeClr val="bg2">
                <a:lumMod val="75000"/>
              </a:schemeClr>
            </a:solidFill>
          </a:ln>
        </p:spPr>
      </p:pic>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Down Arrow 10"/>
          <p:cNvSpPr/>
          <p:nvPr/>
        </p:nvSpPr>
        <p:spPr bwMode="auto">
          <a:xfrm>
            <a:off x="5096089"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pic>
        <p:nvPicPr>
          <p:cNvPr id="103" name="Picture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grpSp>
        <p:nvGrpSpPr>
          <p:cNvPr id="3" name="Group 2"/>
          <p:cNvGrpSpPr/>
          <p:nvPr/>
        </p:nvGrpSpPr>
        <p:grpSpPr>
          <a:xfrm>
            <a:off x="7844717" y="4836448"/>
            <a:ext cx="1607803" cy="694552"/>
            <a:chOff x="9644337" y="5637733"/>
            <a:chExt cx="1607803" cy="694552"/>
          </a:xfrm>
        </p:grpSpPr>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337" y="5637733"/>
              <a:ext cx="1607803" cy="694552"/>
            </a:xfrm>
            <a:prstGeom prst="rect">
              <a:avLst/>
            </a:prstGeom>
          </p:spPr>
        </p:pic>
        <p:pic>
          <p:nvPicPr>
            <p:cNvPr id="52" name="Picture 51"/>
            <p:cNvPicPr>
              <a:picLocks noChangeAspect="1"/>
            </p:cNvPicPr>
            <p:nvPr/>
          </p:nvPicPr>
          <p:blipFill>
            <a:blip r:embed="rId6" cstate="print">
              <a:duotone>
                <a:prstClr val="black"/>
                <a:schemeClr val="bg1">
                  <a:tint val="45000"/>
                  <a:satMod val="400000"/>
                </a:schemeClr>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01230" y="5736690"/>
              <a:ext cx="494017" cy="494017"/>
            </a:xfrm>
            <a:prstGeom prst="rect">
              <a:avLst/>
            </a:prstGeom>
          </p:spPr>
        </p:pic>
      </p:grpSp>
      <p:cxnSp>
        <p:nvCxnSpPr>
          <p:cNvPr id="57" name="Elbow Connector 56"/>
          <p:cNvCxnSpPr>
            <a:stCxn id="59" idx="4"/>
            <a:endCxn id="58" idx="0"/>
          </p:cNvCxnSpPr>
          <p:nvPr/>
        </p:nvCxnSpPr>
        <p:spPr>
          <a:xfrm rot="16200000" flipH="1">
            <a:off x="7329058" y="3475649"/>
            <a:ext cx="933314" cy="170412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8474321" y="4794371"/>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9" name="Oval 58"/>
          <p:cNvSpPr/>
          <p:nvPr/>
        </p:nvSpPr>
        <p:spPr bwMode="auto">
          <a:xfrm>
            <a:off x="6770192"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44717" y="4836448"/>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6650" y="4836448"/>
            <a:ext cx="1607803" cy="694552"/>
          </a:xfrm>
          <a:prstGeom prst="roundRect">
            <a:avLst/>
          </a:prstGeom>
          <a:ln>
            <a:solidFill>
              <a:schemeClr val="bg2">
                <a:lumMod val="75000"/>
              </a:schemeClr>
            </a:solidFill>
          </a:ln>
        </p:spPr>
      </p:pic>
      <p:grpSp>
        <p:nvGrpSpPr>
          <p:cNvPr id="68" name="Group 67"/>
          <p:cNvGrpSpPr/>
          <p:nvPr/>
        </p:nvGrpSpPr>
        <p:grpSpPr>
          <a:xfrm>
            <a:off x="7873904" y="4866364"/>
            <a:ext cx="1562783" cy="644852"/>
            <a:chOff x="2097374" y="3719871"/>
            <a:chExt cx="1562783" cy="644852"/>
          </a:xfrm>
        </p:grpSpPr>
        <p:sp>
          <p:nvSpPr>
            <p:cNvPr id="69" name="Rounded Rectangle 68"/>
            <p:cNvSpPr/>
            <p:nvPr/>
          </p:nvSpPr>
          <p:spPr bwMode="auto">
            <a:xfrm>
              <a:off x="2097374" y="3719871"/>
              <a:ext cx="1562783" cy="644852"/>
            </a:xfrm>
            <a:prstGeom prst="roundRect">
              <a:avLst>
                <a:gd name="adj" fmla="val 11704"/>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9" cstate="print">
              <a:duotone>
                <a:prstClr val="black"/>
                <a:schemeClr val="bg1">
                  <a:tint val="45000"/>
                  <a:satMod val="400000"/>
                </a:schemeClr>
              </a:duotone>
              <a:extLst>
                <a:ext uri="{BEBA8EAE-BF5A-486C-A8C5-ECC9F3942E4B}">
                  <a14:imgProps xmlns:a14="http://schemas.microsoft.com/office/drawing/2010/main">
                    <a14:imgLayer r:embed="rId10">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15591" y="3772205"/>
              <a:ext cx="526347" cy="526347"/>
            </a:xfrm>
            <a:prstGeom prst="rect">
              <a:avLst/>
            </a:prstGeom>
          </p:spPr>
        </p:pic>
      </p:grpSp>
      <p:pic>
        <p:nvPicPr>
          <p:cNvPr id="75" name="Picture 7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76" name="Picture 7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77" name="Picture 7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grpSp>
        <p:nvGrpSpPr>
          <p:cNvPr id="5" name="Group 4"/>
          <p:cNvGrpSpPr/>
          <p:nvPr/>
        </p:nvGrpSpPr>
        <p:grpSpPr>
          <a:xfrm>
            <a:off x="6163815" y="4859439"/>
            <a:ext cx="1562783" cy="644852"/>
            <a:chOff x="8026304" y="5016248"/>
            <a:chExt cx="1562783" cy="644852"/>
          </a:xfrm>
        </p:grpSpPr>
        <p:sp>
          <p:nvSpPr>
            <p:cNvPr id="102" name="Rounded Rectangle 101"/>
            <p:cNvSpPr/>
            <p:nvPr/>
          </p:nvSpPr>
          <p:spPr bwMode="auto">
            <a:xfrm>
              <a:off x="8026304" y="5016248"/>
              <a:ext cx="1562783" cy="644852"/>
            </a:xfrm>
            <a:prstGeom prst="roundRect">
              <a:avLst>
                <a:gd name="adj" fmla="val 11704"/>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544939" y="5075918"/>
              <a:ext cx="525513" cy="525513"/>
            </a:xfrm>
            <a:prstGeom prst="rect">
              <a:avLst/>
            </a:prstGeom>
          </p:spPr>
        </p:pic>
      </p:grpSp>
      <p:grpSp>
        <p:nvGrpSpPr>
          <p:cNvPr id="106" name="Group 105"/>
          <p:cNvGrpSpPr/>
          <p:nvPr/>
        </p:nvGrpSpPr>
        <p:grpSpPr>
          <a:xfrm>
            <a:off x="4435624" y="5638800"/>
            <a:ext cx="3311540" cy="694552"/>
            <a:chOff x="4408729" y="4834352"/>
            <a:chExt cx="3311540" cy="694552"/>
          </a:xfrm>
        </p:grpSpPr>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61" name="TextBox 60"/>
          <p:cNvSpPr txBox="1"/>
          <p:nvPr/>
        </p:nvSpPr>
        <p:spPr>
          <a:xfrm>
            <a:off x="519113" y="4048184"/>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spTree>
    <p:extLst>
      <p:ext uri="{BB962C8B-B14F-4D97-AF65-F5344CB8AC3E}">
        <p14:creationId xmlns:p14="http://schemas.microsoft.com/office/powerpoint/2010/main" val="2243361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grpId="0" nodeType="afterEffect">
                                  <p:stCondLst>
                                    <p:cond delay="250"/>
                                  </p:stCondLst>
                                  <p:childTnLst>
                                    <p:animEffect transition="out" filter="fade">
                                      <p:cBhvr>
                                        <p:cTn id="10" dur="500"/>
                                        <p:tgtEl>
                                          <p:spTgt spid="78"/>
                                        </p:tgtEl>
                                      </p:cBhvr>
                                    </p:animEffect>
                                    <p:set>
                                      <p:cBhvr>
                                        <p:cTn id="11" dur="1" fill="hold">
                                          <p:stCondLst>
                                            <p:cond delay="499"/>
                                          </p:stCondLst>
                                        </p:cTn>
                                        <p:tgtEl>
                                          <p:spTgt spid="78"/>
                                        </p:tgtEl>
                                        <p:attrNameLst>
                                          <p:attrName>style.visibility</p:attrName>
                                        </p:attrNameLst>
                                      </p:cBhvr>
                                      <p:to>
                                        <p:strVal val="hidden"/>
                                      </p:to>
                                    </p:set>
                                  </p:childTnLst>
                                </p:cTn>
                              </p:par>
                            </p:childTnLst>
                          </p:cTn>
                        </p:par>
                        <p:par>
                          <p:cTn id="12" fill="hold">
                            <p:stCondLst>
                              <p:cond delay="1250"/>
                            </p:stCondLst>
                            <p:childTnLst>
                              <p:par>
                                <p:cTn id="13" presetID="10" presetClass="entr" presetSubtype="0"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2250"/>
                            </p:stCondLst>
                            <p:childTnLst>
                              <p:par>
                                <p:cTn id="17" presetID="10" presetClass="entr" presetSubtype="0" fill="hold" nodeType="afterEffect">
                                  <p:stCondLst>
                                    <p:cond delay="25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par>
                          <p:cTn id="20" fill="hold">
                            <p:stCondLst>
                              <p:cond delay="3000"/>
                            </p:stCondLst>
                            <p:childTnLst>
                              <p:par>
                                <p:cTn id="21" presetID="42" presetClass="entr" presetSubtype="0" fill="hold" nodeType="afterEffect">
                                  <p:stCondLst>
                                    <p:cond delay="25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1000"/>
                                        <p:tgtEl>
                                          <p:spTgt spid="68"/>
                                        </p:tgtEl>
                                      </p:cBhvr>
                                    </p:animEffect>
                                    <p:anim calcmode="lin" valueType="num">
                                      <p:cBhvr>
                                        <p:cTn id="24" dur="1000" fill="hold"/>
                                        <p:tgtEl>
                                          <p:spTgt spid="68"/>
                                        </p:tgtEl>
                                        <p:attrNameLst>
                                          <p:attrName>ppt_x</p:attrName>
                                        </p:attrNameLst>
                                      </p:cBhvr>
                                      <p:tavLst>
                                        <p:tav tm="0">
                                          <p:val>
                                            <p:strVal val="#ppt_x"/>
                                          </p:val>
                                        </p:tav>
                                        <p:tav tm="100000">
                                          <p:val>
                                            <p:strVal val="#ppt_x"/>
                                          </p:val>
                                        </p:tav>
                                      </p:tavLst>
                                    </p:anim>
                                    <p:anim calcmode="lin" valueType="num">
                                      <p:cBhvr>
                                        <p:cTn id="25" dur="1000" fill="hold"/>
                                        <p:tgtEl>
                                          <p:spTgt spid="68"/>
                                        </p:tgtEl>
                                        <p:attrNameLst>
                                          <p:attrName>ppt_y</p:attrName>
                                        </p:attrNameLst>
                                      </p:cBhvr>
                                      <p:tavLst>
                                        <p:tav tm="0">
                                          <p:val>
                                            <p:strVal val="#ppt_y+.1"/>
                                          </p:val>
                                        </p:tav>
                                        <p:tav tm="100000">
                                          <p:val>
                                            <p:strVal val="#ppt_y"/>
                                          </p:val>
                                        </p:tav>
                                      </p:tavLst>
                                    </p:anim>
                                  </p:childTnLst>
                                </p:cTn>
                              </p:par>
                            </p:childTnLst>
                          </p:cTn>
                        </p:par>
                        <p:par>
                          <p:cTn id="26" fill="hold">
                            <p:stCondLst>
                              <p:cond delay="4250"/>
                            </p:stCondLst>
                            <p:childTnLst>
                              <p:par>
                                <p:cTn id="27" presetID="10" presetClass="exit" presetSubtype="0" fill="hold" nodeType="afterEffect">
                                  <p:stCondLst>
                                    <p:cond delay="750"/>
                                  </p:stCondLst>
                                  <p:childTnLst>
                                    <p:animEffect transition="out" filter="fade">
                                      <p:cBhvr>
                                        <p:cTn id="28" dur="500"/>
                                        <p:tgtEl>
                                          <p:spTgt spid="68"/>
                                        </p:tgtEl>
                                      </p:cBhvr>
                                    </p:animEffect>
                                    <p:set>
                                      <p:cBhvr>
                                        <p:cTn id="29" dur="1" fill="hold">
                                          <p:stCondLst>
                                            <p:cond delay="499"/>
                                          </p:stCondLst>
                                        </p:cTn>
                                        <p:tgtEl>
                                          <p:spTgt spid="68"/>
                                        </p:tgtEl>
                                        <p:attrNameLst>
                                          <p:attrName>style.visibility</p:attrName>
                                        </p:attrNameLst>
                                      </p:cBhvr>
                                      <p:to>
                                        <p:strVal val="hidden"/>
                                      </p:to>
                                    </p:set>
                                  </p:childTnLst>
                                </p:cTn>
                              </p:par>
                            </p:childTnLst>
                          </p:cTn>
                        </p:par>
                        <p:par>
                          <p:cTn id="30" fill="hold">
                            <p:stCondLst>
                              <p:cond delay="5500"/>
                            </p:stCondLst>
                            <p:childTnLst>
                              <p:par>
                                <p:cTn id="31" presetID="10" presetClass="entr" presetSubtype="0" fill="hold"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par>
                          <p:cTn id="34" fill="hold">
                            <p:stCondLst>
                              <p:cond delay="60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6500"/>
                            </p:stCondLst>
                            <p:childTnLst>
                              <p:par>
                                <p:cTn id="39" presetID="10" presetClass="exit" presetSubtype="0" fill="hold" nodeType="after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4"/>
                                        </p:tgtEl>
                                      </p:cBhvr>
                                    </p:animEffect>
                                    <p:set>
                                      <p:cBhvr>
                                        <p:cTn id="44" dur="1" fill="hold">
                                          <p:stCondLst>
                                            <p:cond delay="499"/>
                                          </p:stCondLst>
                                        </p:cTn>
                                        <p:tgtEl>
                                          <p:spTgt spid="104"/>
                                        </p:tgtEl>
                                        <p:attrNameLst>
                                          <p:attrName>style.visibility</p:attrName>
                                        </p:attrNameLst>
                                      </p:cBhvr>
                                      <p:to>
                                        <p:strVal val="hidden"/>
                                      </p:to>
                                    </p:set>
                                  </p:childTnLst>
                                </p:cTn>
                              </p:par>
                              <p:par>
                                <p:cTn id="45" presetID="10" presetClass="entr" presetSubtype="0" fill="hold" grpId="0" nodeType="withEffect">
                                  <p:stCondLst>
                                    <p:cond delay="250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Windows Azure Has Grown Up</a:t>
            </a:r>
            <a:endParaRPr lang="en-US" dirty="0"/>
          </a:p>
        </p:txBody>
      </p:sp>
      <p:sp>
        <p:nvSpPr>
          <p:cNvPr id="5" name="Text Placeholder 4"/>
          <p:cNvSpPr>
            <a:spLocks noGrp="1"/>
          </p:cNvSpPr>
          <p:nvPr>
            <p:ph type="body" sz="quarter" idx="11"/>
          </p:nvPr>
        </p:nvSpPr>
        <p:spPr>
          <a:xfrm>
            <a:off x="519113" y="4612341"/>
            <a:ext cx="5454333" cy="738664"/>
          </a:xfrm>
        </p:spPr>
        <p:txBody>
          <a:bodyPr/>
          <a:lstStyle/>
          <a:p>
            <a:r>
              <a:rPr lang="en-CA" dirty="0" smtClean="0"/>
              <a:t>Tyler Doerksen</a:t>
            </a:r>
          </a:p>
          <a:p>
            <a:r>
              <a:rPr lang="en-CA" dirty="0" smtClean="0"/>
              <a:t>Imaginet</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59829" y="2484210"/>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Virtual machines</a:t>
            </a:r>
            <a:endParaRPr dirty="0">
              <a:solidFill>
                <a:schemeClr val="tx1">
                  <a:alpha val="99000"/>
                </a:schemeClr>
              </a:solidFill>
            </a:endParaRPr>
          </a:p>
        </p:txBody>
      </p:sp>
      <p:sp>
        <p:nvSpPr>
          <p:cNvPr id="13" name="Content Placeholder 2"/>
          <p:cNvSpPr>
            <a:spLocks noGrp="1"/>
          </p:cNvSpPr>
          <p:nvPr>
            <p:ph type="body" sz="quarter" idx="4294967295"/>
          </p:nvPr>
        </p:nvSpPr>
        <p:spPr>
          <a:xfrm>
            <a:off x="4686445" y="3286125"/>
            <a:ext cx="6380162" cy="1255728"/>
          </a:xfrm>
          <a:prstGeom prst="rect">
            <a:avLst/>
          </a:prstGeom>
        </p:spPr>
        <p:txBody>
          <a:bodyPr/>
          <a:lstStyle/>
          <a:p>
            <a:pPr marL="3175" indent="0">
              <a:lnSpc>
                <a:spcPct val="100000"/>
              </a:lnSpc>
              <a:buNone/>
            </a:pPr>
            <a:r>
              <a:rPr lang="en-US" sz="2400" dirty="0" smtClean="0">
                <a:latin typeface="+mn-lt"/>
              </a:rPr>
              <a:t>Windows Server and Linux</a:t>
            </a:r>
          </a:p>
          <a:p>
            <a:pPr marL="3175" indent="0">
              <a:lnSpc>
                <a:spcPct val="100000"/>
              </a:lnSpc>
              <a:buNone/>
            </a:pPr>
            <a:r>
              <a:rPr lang="en-US" sz="2400" dirty="0" smtClean="0">
                <a:latin typeface="+mn-lt"/>
              </a:rPr>
              <a:t>Flexible Workload Support</a:t>
            </a:r>
          </a:p>
          <a:p>
            <a:pPr marL="3175" indent="0">
              <a:lnSpc>
                <a:spcPct val="100000"/>
              </a:lnSpc>
              <a:buNone/>
            </a:pPr>
            <a:r>
              <a:rPr lang="en-US" sz="2400" dirty="0" smtClean="0">
                <a:latin typeface="+mn-lt"/>
              </a:rPr>
              <a:t>Virtual Networking Capabilities</a:t>
            </a:r>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398504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smtClean="0">
                <a:gradFill>
                  <a:gsLst>
                    <a:gs pos="1250">
                      <a:srgbClr val="FFFFFF"/>
                    </a:gs>
                    <a:gs pos="100000">
                      <a:srgbClr val="FFFFFF"/>
                    </a:gs>
                  </a:gsLst>
                  <a:lin ang="5400000" scaled="0"/>
                </a:gradFill>
              </a:rPr>
              <a:t>Virtual Machines</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584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3"/>
          <p:cNvSpPr txBox="1">
            <a:spLocks/>
          </p:cNvSpPr>
          <p:nvPr/>
        </p:nvSpPr>
        <p:spPr>
          <a:xfrm>
            <a:off x="1275553" y="3060385"/>
            <a:ext cx="9678311"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6600" dirty="0" smtClean="0">
                <a:solidFill>
                  <a:schemeClr val="tx1">
                    <a:alpha val="99000"/>
                  </a:schemeClr>
                </a:solidFill>
              </a:rPr>
              <a:t>Virtual machine portability</a:t>
            </a:r>
            <a:endParaRPr sz="6600" dirty="0">
              <a:solidFill>
                <a:schemeClr val="tx1">
                  <a:alpha val="99000"/>
                </a:schemeClr>
              </a:solidFill>
            </a:endParaRPr>
          </a:p>
        </p:txBody>
      </p:sp>
    </p:spTree>
    <p:extLst>
      <p:ext uri="{BB962C8B-B14F-4D97-AF65-F5344CB8AC3E}">
        <p14:creationId xmlns:p14="http://schemas.microsoft.com/office/powerpoint/2010/main" val="178557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6542505"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4847372" y="172068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1454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500"/>
                                        <p:tgtEl>
                                          <p:spTgt spid="11"/>
                                        </p:tgtEl>
                                      </p:cBhvr>
                                    </p:animEffect>
                                    <p:anim calcmode="lin" valueType="num">
                                      <p:cBhvr>
                                        <p:cTn id="13" dur="1500" fill="hold"/>
                                        <p:tgtEl>
                                          <p:spTgt spid="11"/>
                                        </p:tgtEl>
                                        <p:attrNameLst>
                                          <p:attrName>ppt_x</p:attrName>
                                        </p:attrNameLst>
                                      </p:cBhvr>
                                      <p:tavLst>
                                        <p:tav tm="0">
                                          <p:val>
                                            <p:strVal val="#ppt_x"/>
                                          </p:val>
                                        </p:tav>
                                        <p:tav tm="100000">
                                          <p:val>
                                            <p:strVal val="#ppt_x"/>
                                          </p:val>
                                        </p:tav>
                                      </p:tavLst>
                                    </p:anim>
                                    <p:anim calcmode="lin" valueType="num">
                                      <p:cBhvr>
                                        <p:cTn id="14" dur="1500" fill="hold"/>
                                        <p:tgtEl>
                                          <p:spTgt spid="11"/>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500"/>
                                        <p:tgtEl>
                                          <p:spTgt spid="9"/>
                                        </p:tgtEl>
                                      </p:cBhvr>
                                    </p:animEffect>
                                    <p:anim calcmode="lin" valueType="num">
                                      <p:cBhvr>
                                        <p:cTn id="21" dur="1500" fill="hold"/>
                                        <p:tgtEl>
                                          <p:spTgt spid="9"/>
                                        </p:tgtEl>
                                        <p:attrNameLst>
                                          <p:attrName>ppt_x</p:attrName>
                                        </p:attrNameLst>
                                      </p:cBhvr>
                                      <p:tavLst>
                                        <p:tav tm="0">
                                          <p:val>
                                            <p:strVal val="#ppt_x"/>
                                          </p:val>
                                        </p:tav>
                                        <p:tav tm="100000">
                                          <p:val>
                                            <p:strVal val="#ppt_x"/>
                                          </p:val>
                                        </p:tav>
                                      </p:tavLst>
                                    </p:anim>
                                    <p:anim calcmode="lin" valueType="num">
                                      <p:cBhvr>
                                        <p:cTn id="22" dur="15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anim calcmode="lin" valueType="num">
                                      <p:cBhvr>
                                        <p:cTn id="26" dur="1000" fill="hold"/>
                                        <p:tgtEl>
                                          <p:spTgt spid="71"/>
                                        </p:tgtEl>
                                        <p:attrNameLst>
                                          <p:attrName>ppt_x</p:attrName>
                                        </p:attrNameLst>
                                      </p:cBhvr>
                                      <p:tavLst>
                                        <p:tav tm="0">
                                          <p:val>
                                            <p:strVal val="#ppt_x"/>
                                          </p:val>
                                        </p:tav>
                                        <p:tav tm="100000">
                                          <p:val>
                                            <p:strVal val="#ppt_x"/>
                                          </p:val>
                                        </p:tav>
                                      </p:tavLst>
                                    </p:anim>
                                    <p:anim calcmode="lin" valueType="num">
                                      <p:cBhvr>
                                        <p:cTn id="27" dur="1000" fill="hold"/>
                                        <p:tgtEl>
                                          <p:spTgt spid="71"/>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3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childTnLst>
                          </p:cTn>
                        </p:par>
                        <p:par>
                          <p:cTn id="43" fill="hold">
                            <p:stCondLst>
                              <p:cond delay="2100"/>
                            </p:stCondLst>
                            <p:childTnLst>
                              <p:par>
                                <p:cTn id="44" presetID="10" presetClass="entr" presetSubtype="0"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10" presetClass="entr" presetSubtype="0" fill="hold" nodeType="withEffect">
                                  <p:stCondLst>
                                    <p:cond delay="1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2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30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nodeType="withEffect">
                                  <p:stCondLst>
                                    <p:cond delay="40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3000"/>
                            </p:stCondLst>
                            <p:childTnLst>
                              <p:par>
                                <p:cTn id="60" presetID="10"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10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nodeType="withEffect">
                                  <p:stCondLst>
                                    <p:cond delay="2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64" presetClass="path" presetSubtype="0" accel="50000" decel="50000" fill="hold" nodeType="clickEffect">
                                  <p:stCondLst>
                                    <p:cond delay="0"/>
                                  </p:stCondLst>
                                  <p:childTnLst>
                                    <p:animMotion origin="layout" path="M 2.14872E-7 -4.8623E-6 L 0.00091 -0.5869 " pathEditMode="relative" rAng="0" ptsTypes="AA">
                                      <p:cBhvr>
                                        <p:cTn id="72" dur="2000" fill="hold"/>
                                        <p:tgtEl>
                                          <p:spTgt spid="6"/>
                                        </p:tgtEl>
                                        <p:attrNameLst>
                                          <p:attrName>ppt_x</p:attrName>
                                          <p:attrName>ppt_y</p:attrName>
                                        </p:attrNameLst>
                                      </p:cBhvr>
                                      <p:rCtr x="39" y="-29345"/>
                                    </p:animMotion>
                                  </p:childTnLst>
                                </p:cTn>
                              </p:par>
                            </p:childTnLst>
                          </p:cTn>
                        </p:par>
                      </p:childTnLst>
                    </p:cTn>
                  </p:par>
                  <p:par>
                    <p:cTn id="73" fill="hold">
                      <p:stCondLst>
                        <p:cond delay="indefinite"/>
                      </p:stCondLst>
                      <p:childTnLst>
                        <p:par>
                          <p:cTn id="74" fill="hold">
                            <p:stCondLst>
                              <p:cond delay="0"/>
                            </p:stCondLst>
                            <p:childTnLst>
                              <p:par>
                                <p:cTn id="75" presetID="64" presetClass="path" presetSubtype="0" accel="50000" decel="50000" fill="hold" nodeType="clickEffect">
                                  <p:stCondLst>
                                    <p:cond delay="0"/>
                                  </p:stCondLst>
                                  <p:childTnLst>
                                    <p:animMotion origin="layout" path="M 8.24326E-7 2.27494E-6 L -0.0267 0.50196 " pathEditMode="relative" rAng="0" ptsTypes="AA">
                                      <p:cBhvr>
                                        <p:cTn id="76" dur="2000" fill="hold"/>
                                        <p:tgtEl>
                                          <p:spTgt spid="68"/>
                                        </p:tgtEl>
                                        <p:attrNameLst>
                                          <p:attrName>ppt_x</p:attrName>
                                          <p:attrName>ppt_y</p:attrName>
                                        </p:attrNameLst>
                                      </p:cBhvr>
                                      <p:rCtr x="-1341" y="250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23" grpId="0" animBg="1"/>
      <p:bldP spid="14" grpId="0" animBg="1"/>
      <p:bldP spid="16"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292"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6560346" y="112941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397952679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0 L -0.25 0 E" pathEditMode="relative" ptsTypes="">
                                      <p:cBhvr>
                                        <p:cTn id="6" dur="2000" fill="hold"/>
                                        <p:tgtEl>
                                          <p:spTgt spid="71"/>
                                        </p:tgtEl>
                                        <p:attrNameLst>
                                          <p:attrName>ppt_x</p:attrName>
                                          <p:attrName>ppt_y</p:attrName>
                                        </p:attrNameLst>
                                      </p:cBhvr>
                                    </p:animMotion>
                                  </p:childTnLst>
                                </p:cTn>
                              </p:par>
                              <p:par>
                                <p:cTn id="7" presetID="35" presetClass="path" presetSubtype="0" accel="50000" decel="50000" fill="hold" grpId="0" nodeType="withEffect">
                                  <p:stCondLst>
                                    <p:cond delay="200"/>
                                  </p:stCondLst>
                                  <p:childTnLst>
                                    <p:animMotion origin="layout" path="M 0 0 L -0.25 0 E" pathEditMode="relative" ptsTypes="">
                                      <p:cBhvr>
                                        <p:cTn id="8" dur="2000" fill="hold"/>
                                        <p:tgtEl>
                                          <p:spTgt spid="4"/>
                                        </p:tgtEl>
                                        <p:attrNameLst>
                                          <p:attrName>ppt_x</p:attrName>
                                          <p:attrName>ppt_y</p:attrName>
                                        </p:attrNameLst>
                                      </p:cBhvr>
                                    </p:animMotion>
                                  </p:childTnLst>
                                </p:cTn>
                              </p:par>
                              <p:par>
                                <p:cTn id="9" presetID="35" presetClass="path" presetSubtype="0" accel="50000" decel="50000" fill="hold" grpId="0" nodeType="withEffect">
                                  <p:stCondLst>
                                    <p:cond delay="100"/>
                                  </p:stCondLst>
                                  <p:childTnLst>
                                    <p:animMotion origin="layout" path="M 0 0 L -0.25 0 E" pathEditMode="relative" ptsTypes="">
                                      <p:cBhvr>
                                        <p:cTn id="10" dur="2000" fill="hold"/>
                                        <p:tgtEl>
                                          <p:spTgt spid="8"/>
                                        </p:tgtEl>
                                        <p:attrNameLst>
                                          <p:attrName>ppt_x</p:attrName>
                                          <p:attrName>ppt_y</p:attrName>
                                        </p:attrNameLst>
                                      </p:cBhvr>
                                    </p:animMotion>
                                  </p:childTnLst>
                                </p:cTn>
                              </p:par>
                              <p:par>
                                <p:cTn id="11" presetID="35" presetClass="path" presetSubtype="0" accel="50000" decel="50000" fill="hold" grpId="0" nodeType="withEffect">
                                  <p:stCondLst>
                                    <p:cond delay="250"/>
                                  </p:stCondLst>
                                  <p:childTnLst>
                                    <p:animMotion origin="layout" path="M 0 0 L -0.25 0 E" pathEditMode="relative" ptsTypes="">
                                      <p:cBhvr>
                                        <p:cTn id="12" dur="2000" fill="hold"/>
                                        <p:tgtEl>
                                          <p:spTgt spid="9"/>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2000" fill="hold"/>
                                        <p:tgtEl>
                                          <p:spTgt spid="11"/>
                                        </p:tgtEl>
                                        <p:attrNameLst>
                                          <p:attrName>ppt_x</p:attrName>
                                          <p:attrName>ppt_y</p:attrName>
                                        </p:attrNameLst>
                                      </p:cBhvr>
                                    </p:animMotion>
                                  </p:childTnLst>
                                </p:cTn>
                              </p:par>
                              <p:par>
                                <p:cTn id="15" presetID="35" presetClass="path" presetSubtype="0" accel="50000" decel="50000" fill="hold" grpId="0" nodeType="withEffect">
                                  <p:stCondLst>
                                    <p:cond delay="0"/>
                                  </p:stCondLst>
                                  <p:childTnLst>
                                    <p:animMotion origin="layout" path="M 0 0 L -0.25 0 E" pathEditMode="relative" ptsTypes="">
                                      <p:cBhvr>
                                        <p:cTn id="16" dur="2000" fill="hold"/>
                                        <p:tgtEl>
                                          <p:spTgt spid="14"/>
                                        </p:tgtEl>
                                        <p:attrNameLst>
                                          <p:attrName>ppt_x</p:attrName>
                                          <p:attrName>ppt_y</p:attrName>
                                        </p:attrNameLst>
                                      </p:cBhvr>
                                    </p:animMotion>
                                  </p:childTnLst>
                                </p:cTn>
                              </p:par>
                              <p:par>
                                <p:cTn id="17" presetID="35" presetClass="path" presetSubtype="0" accel="50000" decel="50000" fill="hold" grpId="0" nodeType="withEffect">
                                  <p:stCondLst>
                                    <p:cond delay="0"/>
                                  </p:stCondLst>
                                  <p:childTnLst>
                                    <p:animMotion origin="layout" path="M 0 0 L -0.25 0 E" pathEditMode="relative" ptsTypes="">
                                      <p:cBhvr>
                                        <p:cTn id="18" dur="2000" fill="hold"/>
                                        <p:tgtEl>
                                          <p:spTgt spid="16"/>
                                        </p:tgtEl>
                                        <p:attrNameLst>
                                          <p:attrName>ppt_x</p:attrName>
                                          <p:attrName>ppt_y</p:attrName>
                                        </p:attrNameLst>
                                      </p:cBhvr>
                                    </p:animMotion>
                                  </p:childTnLst>
                                </p:cTn>
                              </p:par>
                              <p:par>
                                <p:cTn id="19" presetID="35" presetClass="path" presetSubtype="0" accel="50000" decel="50000" fill="hold" nodeType="withEffect">
                                  <p:stCondLst>
                                    <p:cond delay="0"/>
                                  </p:stCondLst>
                                  <p:childTnLst>
                                    <p:animMotion origin="layout" path="M 0 0 L -0.25 0 E" pathEditMode="relative" ptsTypes="">
                                      <p:cBhvr>
                                        <p:cTn id="20" dur="2000" fill="hold"/>
                                        <p:tgtEl>
                                          <p:spTgt spid="35"/>
                                        </p:tgtEl>
                                        <p:attrNameLst>
                                          <p:attrName>ppt_x</p:attrName>
                                          <p:attrName>ppt_y</p:attrName>
                                        </p:attrNameLst>
                                      </p:cBhvr>
                                    </p:animMotion>
                                  </p:childTnLst>
                                </p:cTn>
                              </p:par>
                              <p:par>
                                <p:cTn id="21" presetID="35" presetClass="path" presetSubtype="0" accel="50000" decel="50000" fill="hold" nodeType="withEffect">
                                  <p:stCondLst>
                                    <p:cond delay="0"/>
                                  </p:stCondLst>
                                  <p:childTnLst>
                                    <p:animMotion origin="layout" path="M 0 0 L -0.25 0 E" pathEditMode="relative" ptsTypes="">
                                      <p:cBhvr>
                                        <p:cTn id="22" dur="2000" fill="hold"/>
                                        <p:tgtEl>
                                          <p:spTgt spid="38"/>
                                        </p:tgtEl>
                                        <p:attrNameLst>
                                          <p:attrName>ppt_x</p:attrName>
                                          <p:attrName>ppt_y</p:attrName>
                                        </p:attrNameLst>
                                      </p:cBhvr>
                                    </p:animMotion>
                                  </p:childTnLst>
                                </p:cTn>
                              </p:par>
                              <p:par>
                                <p:cTn id="23" presetID="35" presetClass="path" presetSubtype="0" accel="50000" decel="50000" fill="hold" nodeType="withEffect">
                                  <p:stCondLst>
                                    <p:cond delay="0"/>
                                  </p:stCondLst>
                                  <p:childTnLst>
                                    <p:animMotion origin="layout" path="M 0 0 L -0.25 0 E" pathEditMode="relative" ptsTypes="">
                                      <p:cBhvr>
                                        <p:cTn id="24" dur="2000" fill="hold"/>
                                        <p:tgtEl>
                                          <p:spTgt spid="32"/>
                                        </p:tgtEl>
                                        <p:attrNameLst>
                                          <p:attrName>ppt_x</p:attrName>
                                          <p:attrName>ppt_y</p:attrName>
                                        </p:attrNameLst>
                                      </p:cBhvr>
                                    </p:animMotion>
                                  </p:childTnLst>
                                </p:cTn>
                              </p:par>
                              <p:par>
                                <p:cTn id="25" presetID="35" presetClass="path" presetSubtype="0" accel="50000" decel="50000" fill="hold" nodeType="withEffect">
                                  <p:stCondLst>
                                    <p:cond delay="0"/>
                                  </p:stCondLst>
                                  <p:childTnLst>
                                    <p:animMotion origin="layout" path="M 0 0 L -0.25 0 E" pathEditMode="relative" ptsTypes="">
                                      <p:cBhvr>
                                        <p:cTn id="26" dur="2000" fill="hold"/>
                                        <p:tgtEl>
                                          <p:spTgt spid="65"/>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6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14" grpId="0" animBg="1"/>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756" y="5164967"/>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71" name="Rounded Rectangle 70"/>
          <p:cNvSpPr/>
          <p:nvPr/>
        </p:nvSpPr>
        <p:spPr bwMode="auto">
          <a:xfrm>
            <a:off x="2847964"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841374"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1362745"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474209"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3518962"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1594402"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52" name="Rounded Rectangle 51"/>
          <p:cNvSpPr/>
          <p:nvPr/>
        </p:nvSpPr>
        <p:spPr bwMode="auto">
          <a:xfrm>
            <a:off x="8803036"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5" name="Rounded Rectangle 54"/>
          <p:cNvSpPr/>
          <p:nvPr/>
        </p:nvSpPr>
        <p:spPr bwMode="auto">
          <a:xfrm>
            <a:off x="682739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6" name="Rounded Rectangle 55"/>
          <p:cNvSpPr/>
          <p:nvPr/>
        </p:nvSpPr>
        <p:spPr bwMode="auto">
          <a:xfrm>
            <a:off x="7348763" y="768541"/>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7" name="Rounded Rectangle 56"/>
          <p:cNvSpPr/>
          <p:nvPr/>
        </p:nvSpPr>
        <p:spPr bwMode="auto">
          <a:xfrm>
            <a:off x="7094038" y="195927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8" name="Rounded Rectangle 57"/>
          <p:cNvSpPr/>
          <p:nvPr/>
        </p:nvSpPr>
        <p:spPr bwMode="auto">
          <a:xfrm>
            <a:off x="9548565"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2" name="TextBox 61"/>
          <p:cNvSpPr txBox="1"/>
          <p:nvPr/>
        </p:nvSpPr>
        <p:spPr>
          <a:xfrm>
            <a:off x="7585183"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Other Service Providers</a:t>
            </a:r>
          </a:p>
        </p:txBody>
      </p:sp>
      <p:grpSp>
        <p:nvGrpSpPr>
          <p:cNvPr id="63" name="Group 62"/>
          <p:cNvGrpSpPr/>
          <p:nvPr/>
        </p:nvGrpSpPr>
        <p:grpSpPr>
          <a:xfrm>
            <a:off x="9166491" y="1731310"/>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0691" y="1731310"/>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5644" y="1130883"/>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2255668"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35" name="Group 34"/>
          <p:cNvGrpSpPr/>
          <p:nvPr/>
        </p:nvGrpSpPr>
        <p:grpSpPr>
          <a:xfrm>
            <a:off x="3178089"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2492289"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2" name="Group 31"/>
          <p:cNvGrpSpPr/>
          <p:nvPr/>
        </p:nvGrpSpPr>
        <p:grpSpPr>
          <a:xfrm>
            <a:off x="2832227"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65" name="Group 64"/>
          <p:cNvGrpSpPr/>
          <p:nvPr/>
        </p:nvGrpSpPr>
        <p:grpSpPr>
          <a:xfrm>
            <a:off x="2145560" y="1142889"/>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3514323" y="1132409"/>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296853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200"/>
                                        <p:tgtEl>
                                          <p:spTgt spid="58"/>
                                        </p:tgtEl>
                                      </p:cBhvr>
                                    </p:animEffect>
                                    <p:anim calcmode="lin" valueType="num">
                                      <p:cBhvr>
                                        <p:cTn id="13" dur="1200" fill="hold"/>
                                        <p:tgtEl>
                                          <p:spTgt spid="58"/>
                                        </p:tgtEl>
                                        <p:attrNameLst>
                                          <p:attrName>ppt_x</p:attrName>
                                        </p:attrNameLst>
                                      </p:cBhvr>
                                      <p:tavLst>
                                        <p:tav tm="0">
                                          <p:val>
                                            <p:strVal val="#ppt_x"/>
                                          </p:val>
                                        </p:tav>
                                        <p:tav tm="100000">
                                          <p:val>
                                            <p:strVal val="#ppt_x"/>
                                          </p:val>
                                        </p:tav>
                                      </p:tavLst>
                                    </p:anim>
                                    <p:anim calcmode="lin" valueType="num">
                                      <p:cBhvr>
                                        <p:cTn id="14" dur="1200" fill="hold"/>
                                        <p:tgtEl>
                                          <p:spTgt spid="5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750"/>
                                        <p:tgtEl>
                                          <p:spTgt spid="56"/>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000"/>
                                        <p:tgtEl>
                                          <p:spTgt spid="57"/>
                                        </p:tgtEl>
                                      </p:cBhvr>
                                    </p:animEffect>
                                    <p:anim calcmode="lin" valueType="num">
                                      <p:cBhvr>
                                        <p:cTn id="21" dur="1000" fill="hold"/>
                                        <p:tgtEl>
                                          <p:spTgt spid="57"/>
                                        </p:tgtEl>
                                        <p:attrNameLst>
                                          <p:attrName>ppt_x</p:attrName>
                                        </p:attrNameLst>
                                      </p:cBhvr>
                                      <p:tavLst>
                                        <p:tav tm="0">
                                          <p:val>
                                            <p:strVal val="#ppt_x"/>
                                          </p:val>
                                        </p:tav>
                                        <p:tav tm="100000">
                                          <p:val>
                                            <p:strVal val="#ppt_x"/>
                                          </p:val>
                                        </p:tav>
                                      </p:tavLst>
                                    </p:anim>
                                    <p:anim calcmode="lin" valueType="num">
                                      <p:cBhvr>
                                        <p:cTn id="22" dur="1000" fill="hold"/>
                                        <p:tgtEl>
                                          <p:spTgt spid="5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750"/>
                                        <p:tgtEl>
                                          <p:spTgt spid="52"/>
                                        </p:tgtEl>
                                      </p:cBhvr>
                                    </p:animEffect>
                                    <p:anim calcmode="lin" valueType="num">
                                      <p:cBhvr>
                                        <p:cTn id="26" dur="750" fill="hold"/>
                                        <p:tgtEl>
                                          <p:spTgt spid="52"/>
                                        </p:tgtEl>
                                        <p:attrNameLst>
                                          <p:attrName>ppt_x</p:attrName>
                                        </p:attrNameLst>
                                      </p:cBhvr>
                                      <p:tavLst>
                                        <p:tav tm="0">
                                          <p:val>
                                            <p:strVal val="#ppt_x"/>
                                          </p:val>
                                        </p:tav>
                                        <p:tav tm="100000">
                                          <p:val>
                                            <p:strVal val="#ppt_x"/>
                                          </p:val>
                                        </p:tav>
                                      </p:tavLst>
                                    </p:anim>
                                    <p:anim calcmode="lin" valueType="num">
                                      <p:cBhvr>
                                        <p:cTn id="27" dur="750" fill="hold"/>
                                        <p:tgtEl>
                                          <p:spTgt spid="52"/>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1000"/>
                                        <p:tgtEl>
                                          <p:spTgt spid="62"/>
                                        </p:tgtEl>
                                      </p:cBhvr>
                                    </p:animEffect>
                                  </p:childTnLst>
                                </p:cTn>
                              </p:par>
                            </p:childTnLst>
                          </p:cTn>
                        </p:par>
                        <p:par>
                          <p:cTn id="31" fill="hold">
                            <p:stCondLst>
                              <p:cond delay="1850"/>
                            </p:stCondLst>
                            <p:childTnLst>
                              <p:par>
                                <p:cTn id="32" presetID="10" presetClass="entr" presetSubtype="0" fill="hold"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nodeType="withEffect">
                                  <p:stCondLst>
                                    <p:cond delay="10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nodeType="withEffect">
                                  <p:stCondLst>
                                    <p:cond delay="20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35" presetClass="path" presetSubtype="0" accel="50000" decel="50000" fill="hold" nodeType="clickEffect">
                                  <p:stCondLst>
                                    <p:cond delay="0"/>
                                  </p:stCondLst>
                                  <p:childTnLst>
                                    <p:animMotion origin="layout" path="M 2.91667E-6 -3.28707E-6 L 0.37981 -3.28707E-6 " pathEditMode="relative" rAng="0" ptsTypes="AA">
                                      <p:cBhvr>
                                        <p:cTn id="44" dur="2000" fill="hold"/>
                                        <p:tgtEl>
                                          <p:spTgt spid="68"/>
                                        </p:tgtEl>
                                        <p:attrNameLst>
                                          <p:attrName>ppt_x</p:attrName>
                                          <p:attrName>ppt_y</p:attrName>
                                        </p:attrNameLst>
                                      </p:cBhvr>
                                      <p:rCtr x="18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animBg="1"/>
      <p:bldP spid="57" grpId="0" animBg="1"/>
      <p:bldP spid="58" grpId="0" animBg="1"/>
      <p:bldP spid="62"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Rounded Rectangle 60"/>
          <p:cNvSpPr/>
          <p:nvPr/>
        </p:nvSpPr>
        <p:spPr bwMode="auto">
          <a:xfrm>
            <a:off x="2847964"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4" name="Rounded Rectangle 63"/>
          <p:cNvSpPr/>
          <p:nvPr/>
        </p:nvSpPr>
        <p:spPr bwMode="auto">
          <a:xfrm>
            <a:off x="841374"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79" name="Rounded Rectangle 78"/>
          <p:cNvSpPr/>
          <p:nvPr/>
        </p:nvSpPr>
        <p:spPr bwMode="auto">
          <a:xfrm>
            <a:off x="1362745"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3" name="Rounded Rectangle 82"/>
          <p:cNvSpPr/>
          <p:nvPr/>
        </p:nvSpPr>
        <p:spPr bwMode="auto">
          <a:xfrm>
            <a:off x="474209"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4" name="Rounded Rectangle 83"/>
          <p:cNvSpPr/>
          <p:nvPr/>
        </p:nvSpPr>
        <p:spPr bwMode="auto">
          <a:xfrm>
            <a:off x="3518962"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5" name="TextBox 84"/>
          <p:cNvSpPr txBox="1"/>
          <p:nvPr/>
        </p:nvSpPr>
        <p:spPr>
          <a:xfrm>
            <a:off x="1594402"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86" name="Oval 85"/>
          <p:cNvSpPr/>
          <p:nvPr/>
        </p:nvSpPr>
        <p:spPr bwMode="auto">
          <a:xfrm>
            <a:off x="2255668"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87" name="Group 86"/>
          <p:cNvGrpSpPr/>
          <p:nvPr/>
        </p:nvGrpSpPr>
        <p:grpSpPr>
          <a:xfrm>
            <a:off x="3178089" y="1731310"/>
            <a:ext cx="722921" cy="623207"/>
            <a:chOff x="328301" y="3881331"/>
            <a:chExt cx="722921" cy="623207"/>
          </a:xfrm>
        </p:grpSpPr>
        <p:sp>
          <p:nvSpPr>
            <p:cNvPr id="88" name="Hexagon 87"/>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90" name="Group 89"/>
          <p:cNvGrpSpPr/>
          <p:nvPr/>
        </p:nvGrpSpPr>
        <p:grpSpPr>
          <a:xfrm>
            <a:off x="2492289" y="1731310"/>
            <a:ext cx="722921" cy="623207"/>
            <a:chOff x="328301" y="3881331"/>
            <a:chExt cx="722921" cy="623207"/>
          </a:xfrm>
        </p:grpSpPr>
        <p:sp>
          <p:nvSpPr>
            <p:cNvPr id="91" name="Hexagon 90"/>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93" name="Group 92"/>
          <p:cNvGrpSpPr/>
          <p:nvPr/>
        </p:nvGrpSpPr>
        <p:grpSpPr>
          <a:xfrm>
            <a:off x="2832227" y="1141127"/>
            <a:ext cx="722921" cy="623207"/>
            <a:chOff x="328301" y="3881331"/>
            <a:chExt cx="722921" cy="623207"/>
          </a:xfrm>
        </p:grpSpPr>
        <p:sp>
          <p:nvSpPr>
            <p:cNvPr id="94" name="Hexagon 93"/>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96" name="Group 95"/>
          <p:cNvGrpSpPr/>
          <p:nvPr/>
        </p:nvGrpSpPr>
        <p:grpSpPr>
          <a:xfrm>
            <a:off x="2145560" y="1142889"/>
            <a:ext cx="722921" cy="623207"/>
            <a:chOff x="328301" y="3881331"/>
            <a:chExt cx="722921" cy="623207"/>
          </a:xfrm>
        </p:grpSpPr>
        <p:sp>
          <p:nvSpPr>
            <p:cNvPr id="97" name="Hexagon 9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29490" y="5168233"/>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52" name="Rounded Rectangle 51"/>
          <p:cNvSpPr/>
          <p:nvPr/>
        </p:nvSpPr>
        <p:spPr bwMode="auto">
          <a:xfrm>
            <a:off x="8803036"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5" name="Rounded Rectangle 54"/>
          <p:cNvSpPr/>
          <p:nvPr/>
        </p:nvSpPr>
        <p:spPr bwMode="auto">
          <a:xfrm>
            <a:off x="682739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6" name="Rounded Rectangle 55"/>
          <p:cNvSpPr/>
          <p:nvPr/>
        </p:nvSpPr>
        <p:spPr bwMode="auto">
          <a:xfrm>
            <a:off x="7348763" y="768541"/>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7" name="Rounded Rectangle 56"/>
          <p:cNvSpPr/>
          <p:nvPr/>
        </p:nvSpPr>
        <p:spPr bwMode="auto">
          <a:xfrm>
            <a:off x="7094038" y="195927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8" name="Rounded Rectangle 57"/>
          <p:cNvSpPr/>
          <p:nvPr/>
        </p:nvSpPr>
        <p:spPr bwMode="auto">
          <a:xfrm>
            <a:off x="9548565"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2" name="TextBox 61"/>
          <p:cNvSpPr txBox="1"/>
          <p:nvPr/>
        </p:nvSpPr>
        <p:spPr>
          <a:xfrm>
            <a:off x="7585183"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Other Service Providers</a:t>
            </a:r>
          </a:p>
        </p:txBody>
      </p:sp>
      <p:grpSp>
        <p:nvGrpSpPr>
          <p:cNvPr id="63" name="Group 62"/>
          <p:cNvGrpSpPr/>
          <p:nvPr/>
        </p:nvGrpSpPr>
        <p:grpSpPr>
          <a:xfrm>
            <a:off x="9166491" y="1731310"/>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0691" y="1731310"/>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5644" y="1130883"/>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8138627" y="1134790"/>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77" name="Rectangle 76"/>
          <p:cNvSpPr/>
          <p:nvPr/>
        </p:nvSpPr>
        <p:spPr bwMode="auto">
          <a:xfrm>
            <a:off x="0" y="0"/>
            <a:ext cx="12188825" cy="6858000"/>
          </a:xfrm>
          <a:prstGeom prst="rect">
            <a:avLst/>
          </a:prstGeom>
          <a:solidFill>
            <a:schemeClr val="bg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Title 3"/>
          <p:cNvSpPr txBox="1">
            <a:spLocks/>
          </p:cNvSpPr>
          <p:nvPr/>
        </p:nvSpPr>
        <p:spPr>
          <a:xfrm>
            <a:off x="2372515" y="2703885"/>
            <a:ext cx="7491671" cy="191129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13800" dirty="0" smtClean="0">
                <a:solidFill>
                  <a:schemeClr val="tx1">
                    <a:alpha val="99000"/>
                  </a:schemeClr>
                </a:solidFill>
              </a:rPr>
              <a:t>no lock-in</a:t>
            </a:r>
            <a:endParaRPr sz="13800" dirty="0">
              <a:solidFill>
                <a:schemeClr val="tx1">
                  <a:alpha val="99000"/>
                </a:schemeClr>
              </a:solidFill>
            </a:endParaRPr>
          </a:p>
        </p:txBody>
      </p:sp>
    </p:spTree>
    <p:extLst>
      <p:ext uri="{BB962C8B-B14F-4D97-AF65-F5344CB8AC3E}">
        <p14:creationId xmlns:p14="http://schemas.microsoft.com/office/powerpoint/2010/main" val="359389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26" name="Group 25"/>
          <p:cNvGrpSpPr/>
          <p:nvPr/>
        </p:nvGrpSpPr>
        <p:grpSpPr>
          <a:xfrm>
            <a:off x="1014873" y="2323450"/>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8" name="TextBox 97"/>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grpSp>
        <p:nvGrpSpPr>
          <p:cNvPr id="16" name="Group 15"/>
          <p:cNvGrpSpPr/>
          <p:nvPr/>
        </p:nvGrpSpPr>
        <p:grpSpPr>
          <a:xfrm>
            <a:off x="6257557" y="2252065"/>
            <a:ext cx="1671976" cy="2950074"/>
            <a:chOff x="3857138" y="-151910"/>
            <a:chExt cx="1671976" cy="2950074"/>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4" name="Rectangle 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8" name="Picture 4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7" name="Group 16"/>
          <p:cNvGrpSpPr/>
          <p:nvPr/>
        </p:nvGrpSpPr>
        <p:grpSpPr>
          <a:xfrm>
            <a:off x="6371150" y="2709450"/>
            <a:ext cx="1427560" cy="2385378"/>
            <a:chOff x="6371150" y="2709450"/>
            <a:chExt cx="1427560" cy="2385378"/>
          </a:xfrm>
        </p:grpSpPr>
        <p:pic>
          <p:nvPicPr>
            <p:cNvPr id="56" name="Picture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57" name="Picture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66" name="Picture 6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67" name="Picture 66"/>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78" name="Group 77"/>
          <p:cNvGrpSpPr/>
          <p:nvPr/>
        </p:nvGrpSpPr>
        <p:grpSpPr>
          <a:xfrm>
            <a:off x="8045922" y="2252065"/>
            <a:ext cx="1671976" cy="2950074"/>
            <a:chOff x="3857138" y="-151910"/>
            <a:chExt cx="1671976" cy="2950074"/>
          </a:xfrm>
        </p:grpSpPr>
        <p:pic>
          <p:nvPicPr>
            <p:cNvPr id="79" name="Picture 7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80" name="Rectangle 79"/>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1" name="Picture 80"/>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82" name="Group 81"/>
          <p:cNvGrpSpPr/>
          <p:nvPr/>
        </p:nvGrpSpPr>
        <p:grpSpPr>
          <a:xfrm>
            <a:off x="8159515" y="2709450"/>
            <a:ext cx="1427560" cy="2385378"/>
            <a:chOff x="6371150" y="2709450"/>
            <a:chExt cx="1427560" cy="2385378"/>
          </a:xfrm>
        </p:grpSpPr>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5" name="Picture 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6" name="Picture 8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7" name="Picture 86"/>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8" name="Picture 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9" name="Group 88"/>
          <p:cNvGrpSpPr/>
          <p:nvPr/>
        </p:nvGrpSpPr>
        <p:grpSpPr>
          <a:xfrm>
            <a:off x="9834150" y="2252065"/>
            <a:ext cx="1671976" cy="2950074"/>
            <a:chOff x="3857138" y="-151910"/>
            <a:chExt cx="1671976" cy="2950074"/>
          </a:xfrm>
        </p:grpSpPr>
        <p:pic>
          <p:nvPicPr>
            <p:cNvPr id="90" name="Picture 8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91" name="Rectangle 9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 name="Picture 9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93" name="Group 92"/>
          <p:cNvGrpSpPr/>
          <p:nvPr/>
        </p:nvGrpSpPr>
        <p:grpSpPr>
          <a:xfrm>
            <a:off x="9947743" y="2709450"/>
            <a:ext cx="1427560" cy="2385378"/>
            <a:chOff x="6371150" y="2709450"/>
            <a:chExt cx="1427560" cy="2385378"/>
          </a:xfrm>
        </p:grpSpPr>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7" name="Picture 9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2" name="Picture 1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3" name="Picture 11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57894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401038" y="2969774"/>
            <a:ext cx="2325755" cy="882717"/>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extBox 4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0"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2634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right)">
                                      <p:cBhvr>
                                        <p:cTn id="8" dur="1000"/>
                                        <p:tgtEl>
                                          <p:spTgt spid="4"/>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250"/>
                                        <p:tgtEl>
                                          <p:spTgt spid="144"/>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fade">
                                      <p:cBhvr>
                                        <p:cTn id="20" dur="250"/>
                                        <p:tgtEl>
                                          <p:spTgt spid="14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250"/>
                                        <p:tgtEl>
                                          <p:spTgt spid="145"/>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750"/>
                                        <p:tgtEl>
                                          <p:spTgt spid="45"/>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4"/>
                                        </p:tgtEl>
                                      </p:cBhvr>
                                    </p:animEffect>
                                    <p:set>
                                      <p:cBhvr>
                                        <p:cTn id="3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6" grpId="0" animBg="1"/>
      <p:bldP spid="144" grpId="0" animBg="1"/>
      <p:bldP spid="145" grpId="0" animBg="1"/>
      <p:bldP spid="14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5"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74995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250"/>
                                        <p:tgtEl>
                                          <p:spTgt spid="14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Tyler Doerksen</a:t>
            </a:r>
            <a:endParaRPr lang="en-US" dirty="0"/>
          </a:p>
        </p:txBody>
      </p:sp>
      <p:sp>
        <p:nvSpPr>
          <p:cNvPr id="4" name="Content Placeholder 3"/>
          <p:cNvSpPr txBox="1">
            <a:spLocks/>
          </p:cNvSpPr>
          <p:nvPr/>
        </p:nvSpPr>
        <p:spPr>
          <a:xfrm>
            <a:off x="3472873" y="1622630"/>
            <a:ext cx="8642791" cy="5073734"/>
          </a:xfrm>
          <a:prstGeom prst="rect">
            <a:avLst/>
          </a:prstGeom>
        </p:spPr>
        <p:txBody>
          <a:bodyPr>
            <a:norm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CA" sz="4300" spc="-100" dirty="0" smtClean="0">
                <a:latin typeface="Segoe UI Light" pitchFamily="34" charset="0"/>
              </a:rPr>
              <a:t>Azure Solution Developer</a:t>
            </a:r>
            <a:r>
              <a:rPr lang="en-CA" sz="3900" spc="-100" dirty="0" smtClean="0">
                <a:latin typeface="Segoe UI Light" pitchFamily="34" charset="0"/>
              </a:rPr>
              <a:t/>
            </a:r>
            <a:br>
              <a:rPr lang="en-CA" sz="3900" spc="-100" dirty="0" smtClean="0">
                <a:latin typeface="Segoe UI Light" pitchFamily="34" charset="0"/>
              </a:rPr>
            </a:br>
            <a:r>
              <a:rPr lang="en-CA" sz="3000" spc="-100" dirty="0" smtClean="0">
                <a:latin typeface="Segoe UI Light" pitchFamily="34" charset="0"/>
              </a:rPr>
              <a:t>Imaginet</a:t>
            </a:r>
          </a:p>
          <a:p>
            <a:pPr marL="0" indent="0">
              <a:lnSpc>
                <a:spcPct val="110000"/>
              </a:lnSpc>
              <a:buNone/>
            </a:pPr>
            <a:r>
              <a:rPr lang="en-CA" sz="3000" spc="-100" dirty="0" smtClean="0">
                <a:latin typeface="Segoe UI Light" pitchFamily="34" charset="0"/>
              </a:rPr>
              <a:t>Azure Virtual Technical Specialist – Western Canada</a:t>
            </a:r>
          </a:p>
          <a:p>
            <a:pPr marL="0" indent="0">
              <a:lnSpc>
                <a:spcPct val="110000"/>
              </a:lnSpc>
              <a:buNone/>
            </a:pPr>
            <a:r>
              <a:rPr lang="en-CA" sz="3000" spc="-100" dirty="0" smtClean="0">
                <a:latin typeface="Segoe UI Light" pitchFamily="34" charset="0"/>
              </a:rPr>
              <a:t>Windows Azure MVP</a:t>
            </a:r>
            <a:endParaRPr lang="en-CA" sz="3000" spc="-100" dirty="0">
              <a:latin typeface="Segoe UI Light" pitchFamily="34" charset="0"/>
            </a:endParaRPr>
          </a:p>
          <a:p>
            <a:pPr marL="0" indent="0">
              <a:buNone/>
            </a:pPr>
            <a:endParaRPr lang="en-CA" spc="-100" dirty="0" smtClean="0">
              <a:latin typeface="Segoe UI Light" pitchFamily="34" charset="0"/>
            </a:endParaRPr>
          </a:p>
          <a:p>
            <a:pPr marL="0" indent="0">
              <a:buNone/>
            </a:pPr>
            <a:r>
              <a:rPr lang="en-CA" spc="-100" dirty="0" smtClean="0">
                <a:latin typeface="Segoe UI Light" pitchFamily="34" charset="0"/>
              </a:rPr>
              <a:t>Catch him on:</a:t>
            </a:r>
          </a:p>
          <a:p>
            <a:r>
              <a:rPr lang="en-CA" spc="-100" dirty="0" smtClean="0">
                <a:solidFill>
                  <a:srgbClr val="00B0F0"/>
                </a:solidFill>
                <a:latin typeface="Segoe UI Light" pitchFamily="34" charset="0"/>
              </a:rPr>
              <a:t>Tyler’s Developer Blog</a:t>
            </a:r>
            <a:r>
              <a:rPr lang="en-CA" spc="-100" dirty="0">
                <a:latin typeface="Segoe UI Light" pitchFamily="34" charset="0"/>
              </a:rPr>
              <a:t/>
            </a:r>
            <a:br>
              <a:rPr lang="en-CA" spc="-100" dirty="0">
                <a:latin typeface="Segoe UI Light" pitchFamily="34" charset="0"/>
              </a:rPr>
            </a:br>
            <a:r>
              <a:rPr lang="en-CA" sz="2400" spc="-100" dirty="0" smtClean="0">
                <a:latin typeface="Segoe UI Light" pitchFamily="34" charset="0"/>
              </a:rPr>
              <a:t>blog.tylerdoerksen.com</a:t>
            </a:r>
          </a:p>
          <a:p>
            <a:endParaRPr lang="en-CA" sz="2400" spc="-100" dirty="0" smtClean="0">
              <a:latin typeface="Segoe UI Light" pitchFamily="34" charset="0"/>
            </a:endParaRPr>
          </a:p>
        </p:txBody>
      </p:sp>
      <p:pic>
        <p:nvPicPr>
          <p:cNvPr id="5" name="Picture Placeholder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371" y="1622630"/>
            <a:ext cx="2300294" cy="2300294"/>
          </a:xfrm>
          <a:prstGeom prst="rect">
            <a:avLst/>
          </a:prstGeom>
        </p:spPr>
      </p:pic>
      <p:sp>
        <p:nvSpPr>
          <p:cNvPr id="6" name="Text Placeholder 5"/>
          <p:cNvSpPr txBox="1">
            <a:spLocks/>
          </p:cNvSpPr>
          <p:nvPr/>
        </p:nvSpPr>
        <p:spPr>
          <a:xfrm>
            <a:off x="1166102" y="4123751"/>
            <a:ext cx="4006850" cy="193899"/>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SzPct val="90000"/>
              <a:buFont typeface="Arial" pitchFamily="34" charset="0"/>
              <a:buNone/>
              <a:defRPr sz="14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CA" dirty="0" smtClean="0">
                <a:solidFill>
                  <a:srgbClr val="232323"/>
                </a:solidFill>
                <a:latin typeface="Segoe UI Light"/>
              </a:rPr>
              <a:t>tylergd@outlook.com</a:t>
            </a:r>
            <a:endParaRPr lang="en-US" dirty="0">
              <a:solidFill>
                <a:srgbClr val="232323"/>
              </a:solidFill>
              <a:latin typeface="Segoe UI Light"/>
            </a:endParaRPr>
          </a:p>
        </p:txBody>
      </p:sp>
      <p:sp>
        <p:nvSpPr>
          <p:cNvPr id="8" name="Text Placeholder 7"/>
          <p:cNvSpPr txBox="1">
            <a:spLocks/>
          </p:cNvSpPr>
          <p:nvPr/>
        </p:nvSpPr>
        <p:spPr>
          <a:xfrm>
            <a:off x="1168374" y="4526786"/>
            <a:ext cx="4006850" cy="193899"/>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SzPct val="90000"/>
              <a:buFont typeface="Arial" pitchFamily="34" charset="0"/>
              <a:buNone/>
              <a:defRPr sz="1400" kern="1200" baseline="0">
                <a:solidFill>
                  <a:schemeClr val="bg1"/>
                </a:soli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CA" dirty="0" smtClean="0">
                <a:solidFill>
                  <a:srgbClr val="232323"/>
                </a:solidFill>
                <a:latin typeface="Segoe UI Light"/>
              </a:rPr>
              <a:t>@</a:t>
            </a:r>
            <a:r>
              <a:rPr lang="en-CA" dirty="0" err="1" smtClean="0">
                <a:solidFill>
                  <a:srgbClr val="232323"/>
                </a:solidFill>
                <a:latin typeface="Segoe UI Light"/>
              </a:rPr>
              <a:t>tyler_gd</a:t>
            </a:r>
            <a:endParaRPr lang="en-US" dirty="0">
              <a:solidFill>
                <a:srgbClr val="232323"/>
              </a:solidFill>
              <a:latin typeface="Segoe UI Light"/>
            </a:endParaRPr>
          </a:p>
        </p:txBody>
      </p:sp>
      <p:sp>
        <p:nvSpPr>
          <p:cNvPr id="9" name="Text Placeholder 8"/>
          <p:cNvSpPr txBox="1">
            <a:spLocks/>
          </p:cNvSpPr>
          <p:nvPr/>
        </p:nvSpPr>
        <p:spPr>
          <a:xfrm>
            <a:off x="1166102" y="4949285"/>
            <a:ext cx="4006850" cy="193899"/>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SzPct val="90000"/>
              <a:buFont typeface="Arial" pitchFamily="34" charset="0"/>
              <a:buNone/>
              <a:defRPr sz="14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CA" dirty="0">
                <a:solidFill>
                  <a:srgbClr val="232323"/>
                </a:solidFill>
                <a:latin typeface="Segoe UI Light"/>
              </a:rPr>
              <a:t>linkedin.com/in/</a:t>
            </a:r>
            <a:r>
              <a:rPr lang="en-CA" dirty="0" err="1">
                <a:solidFill>
                  <a:srgbClr val="232323"/>
                </a:solidFill>
                <a:latin typeface="Segoe UI Light"/>
              </a:rPr>
              <a:t>tdoerksen</a:t>
            </a:r>
            <a:endParaRPr lang="en-US" dirty="0">
              <a:solidFill>
                <a:srgbClr val="232323"/>
              </a:solidFill>
              <a:latin typeface="Segoe UI Light"/>
            </a:endParaRPr>
          </a:p>
        </p:txBody>
      </p:sp>
      <p:sp>
        <p:nvSpPr>
          <p:cNvPr id="10" name="Text Placeholder 9"/>
          <p:cNvSpPr txBox="1">
            <a:spLocks/>
          </p:cNvSpPr>
          <p:nvPr/>
        </p:nvSpPr>
        <p:spPr>
          <a:xfrm>
            <a:off x="1166102" y="5319266"/>
            <a:ext cx="4006850" cy="193899"/>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SzPct val="90000"/>
              <a:buFont typeface="Arial" pitchFamily="34" charset="0"/>
              <a:buNone/>
              <a:defRPr sz="14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14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CA" dirty="0" smtClean="0">
                <a:solidFill>
                  <a:srgbClr val="232323"/>
                </a:solidFill>
                <a:latin typeface="Segoe UI Light"/>
              </a:rPr>
              <a:t>TylerDoerksen.com</a:t>
            </a:r>
            <a:endParaRPr lang="en-US" dirty="0">
              <a:solidFill>
                <a:srgbClr val="232323"/>
              </a:solidFill>
              <a:latin typeface="Segoe UI Light"/>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490" y="4059859"/>
            <a:ext cx="385660" cy="307778"/>
          </a:xfrm>
          <a:prstGeom prst="rect">
            <a:avLst/>
          </a:prstGeom>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490" y="4451707"/>
            <a:ext cx="385660" cy="326358"/>
          </a:xfrm>
          <a:prstGeom prst="rect">
            <a:avLst/>
          </a:prstGeom>
          <a:effectLst>
            <a:outerShdw blurRad="50800" dist="38100" dir="2700000" algn="tl" rotWithShape="0">
              <a:prstClr val="black">
                <a:alpha val="40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489" y="5240414"/>
            <a:ext cx="385660" cy="326359"/>
          </a:xfrm>
          <a:prstGeom prst="rect">
            <a:avLst/>
          </a:prstGeom>
          <a:effectLst>
            <a:outerShdw blurRad="50800" dist="38100" dir="2700000" algn="tl" rotWithShape="0">
              <a:prstClr val="black">
                <a:alpha val="40000"/>
              </a:prstClr>
            </a:outerShdw>
          </a:effectLst>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490" y="4857108"/>
            <a:ext cx="385660" cy="32635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37023" y="265176"/>
            <a:ext cx="1294105" cy="2029968"/>
          </a:xfrm>
          <a:prstGeom prst="rect">
            <a:avLst/>
          </a:prstGeom>
        </p:spPr>
      </p:pic>
    </p:spTree>
    <p:extLst>
      <p:ext uri="{BB962C8B-B14F-4D97-AF65-F5344CB8AC3E}">
        <p14:creationId xmlns:p14="http://schemas.microsoft.com/office/powerpoint/2010/main" val="2630400892"/>
      </p:ext>
    </p:extLst>
  </p:cSld>
  <p:clrMapOvr>
    <a:masterClrMapping/>
  </p:clrMapOvr>
  <p:transition advClick="0">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itle 3"/>
          <p:cNvSpPr txBox="1">
            <a:spLocks/>
          </p:cNvSpPr>
          <p:nvPr/>
        </p:nvSpPr>
        <p:spPr>
          <a:xfrm>
            <a:off x="628009" y="2554470"/>
            <a:ext cx="4586070" cy="199439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r>
              <a:rPr sz="7200" dirty="0" smtClean="0">
                <a:solidFill>
                  <a:srgbClr val="5F5F5F">
                    <a:alpha val="99000"/>
                  </a:srgbClr>
                </a:solidFill>
              </a:rPr>
              <a:t>Reliable and always on</a:t>
            </a:r>
            <a:endParaRPr sz="7200" dirty="0">
              <a:solidFill>
                <a:srgbClr val="5F5F5F">
                  <a:alpha val="99000"/>
                </a:srgbClr>
              </a:solidFill>
            </a:endParaRPr>
          </a:p>
        </p:txBody>
      </p:sp>
      <p:sp>
        <p:nvSpPr>
          <p:cNvPr id="46" name="TextBox 45"/>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3" name="Title 2"/>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266597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85690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2" name="Oval 61"/>
          <p:cNvSpPr/>
          <p:nvPr/>
        </p:nvSpPr>
        <p:spPr bwMode="auto">
          <a:xfrm>
            <a:off x="449421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7" name="Group 26"/>
          <p:cNvGrpSpPr/>
          <p:nvPr/>
        </p:nvGrpSpPr>
        <p:grpSpPr>
          <a:xfrm>
            <a:off x="484093" y="2191962"/>
            <a:ext cx="4873213" cy="2749491"/>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628009" y="5160219"/>
            <a:ext cx="4586070" cy="11079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4000" dirty="0" smtClean="0">
                <a:solidFill>
                  <a:srgbClr val="5F5F5F">
                    <a:alpha val="99000"/>
                  </a:srgbClr>
                </a:solidFill>
              </a:rPr>
              <a:t>Continuous storage </a:t>
            </a:r>
            <a:br>
              <a:rPr sz="4000" dirty="0" smtClean="0">
                <a:solidFill>
                  <a:srgbClr val="5F5F5F">
                    <a:alpha val="99000"/>
                  </a:srgbClr>
                </a:solidFill>
              </a:rPr>
            </a:br>
            <a:r>
              <a:rPr sz="4000" dirty="0" smtClean="0">
                <a:solidFill>
                  <a:srgbClr val="5F5F5F">
                    <a:alpha val="99000"/>
                  </a:srgbClr>
                </a:solidFill>
              </a:rPr>
              <a:t>geo-replication</a:t>
            </a:r>
            <a:endParaRPr sz="4000" dirty="0">
              <a:solidFill>
                <a:srgbClr val="5F5F5F">
                  <a:alpha val="99000"/>
                </a:srgbClr>
              </a:solidFill>
            </a:endParaRPr>
          </a:p>
        </p:txBody>
      </p:sp>
      <p:sp>
        <p:nvSpPr>
          <p:cNvPr id="1339" name="Oval 536"/>
          <p:cNvSpPr>
            <a:spLocks noChangeAspect="1" noChangeArrowheads="1"/>
          </p:cNvSpPr>
          <p:nvPr/>
        </p:nvSpPr>
        <p:spPr bwMode="auto">
          <a:xfrm>
            <a:off x="1053913"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grpSp>
        <p:nvGrpSpPr>
          <p:cNvPr id="21" name="Group 20"/>
          <p:cNvGrpSpPr/>
          <p:nvPr/>
        </p:nvGrpSpPr>
        <p:grpSpPr>
          <a:xfrm>
            <a:off x="628009" y="2058323"/>
            <a:ext cx="4582487" cy="2941875"/>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389090" y="2806107"/>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WEST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5" name="Pentagon 1354"/>
          <p:cNvSpPr/>
          <p:nvPr/>
        </p:nvSpPr>
        <p:spPr bwMode="auto">
          <a:xfrm rot="5400000">
            <a:off x="4038074" y="2806108"/>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EAST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8" name="Oval 536"/>
          <p:cNvSpPr>
            <a:spLocks noChangeAspect="1" noChangeArrowheads="1"/>
          </p:cNvSpPr>
          <p:nvPr/>
        </p:nvSpPr>
        <p:spPr bwMode="auto">
          <a:xfrm>
            <a:off x="4691224"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sp>
        <p:nvSpPr>
          <p:cNvPr id="23" name="TextBox 22"/>
          <p:cNvSpPr txBox="1"/>
          <p:nvPr/>
        </p:nvSpPr>
        <p:spPr>
          <a:xfrm>
            <a:off x="2247465" y="4593702"/>
            <a:ext cx="1183016" cy="249299"/>
          </a:xfrm>
          <a:prstGeom prst="rect">
            <a:avLst/>
          </a:prstGeom>
          <a:noFill/>
        </p:spPr>
        <p:txBody>
          <a:bodyPr wrap="none" lIns="0" tIns="0" rIns="0" bIns="0" rtlCol="0">
            <a:spAutoFit/>
          </a:bodyPr>
          <a:lstStyle/>
          <a:p>
            <a:pPr>
              <a:lnSpc>
                <a:spcPct val="90000"/>
              </a:lnSpc>
              <a:spcBef>
                <a:spcPct val="20000"/>
              </a:spcBef>
              <a:buSzPct val="80000"/>
            </a:pPr>
            <a:r>
              <a:rPr lang="en-US" sz="1800" i="1" dirty="0" smtClean="0">
                <a:solidFill>
                  <a:srgbClr val="FFFFFF"/>
                </a:solidFill>
              </a:rPr>
              <a:t>&gt; 500 miles</a:t>
            </a:r>
            <a:endParaRPr lang="en-US" sz="1800" i="1" dirty="0">
              <a:solidFill>
                <a:srgbClr val="FFFFFF"/>
              </a:solidFill>
            </a:endParaRPr>
          </a:p>
        </p:txBody>
      </p:sp>
      <p:cxnSp>
        <p:nvCxnSpPr>
          <p:cNvPr id="1359" name="Straight Connector 1358"/>
          <p:cNvCxnSpPr/>
          <p:nvPr/>
        </p:nvCxnSpPr>
        <p:spPr>
          <a:xfrm>
            <a:off x="1106861" y="4443869"/>
            <a:ext cx="358436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65" name="Group 64"/>
          <p:cNvGrpSpPr/>
          <p:nvPr/>
        </p:nvGrpSpPr>
        <p:grpSpPr>
          <a:xfrm>
            <a:off x="6257557" y="2252065"/>
            <a:ext cx="1671976" cy="2950074"/>
            <a:chOff x="3857138" y="-151910"/>
            <a:chExt cx="1671976" cy="2950074"/>
          </a:xfrm>
        </p:grpSpPr>
        <p:pic>
          <p:nvPicPr>
            <p:cNvPr id="66" name="Picture 6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9" name="Group 68"/>
          <p:cNvGrpSpPr/>
          <p:nvPr/>
        </p:nvGrpSpPr>
        <p:grpSpPr>
          <a:xfrm>
            <a:off x="8045922" y="2252065"/>
            <a:ext cx="1671976" cy="2950074"/>
            <a:chOff x="3857138" y="-151910"/>
            <a:chExt cx="1671976" cy="2950074"/>
          </a:xfrm>
        </p:grpSpPr>
        <p:pic>
          <p:nvPicPr>
            <p:cNvPr id="70" name="Picture 6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73" name="Group 72"/>
          <p:cNvGrpSpPr/>
          <p:nvPr/>
        </p:nvGrpSpPr>
        <p:grpSpPr>
          <a:xfrm>
            <a:off x="9834150" y="2252065"/>
            <a:ext cx="1671976" cy="2950074"/>
            <a:chOff x="3857138" y="-151910"/>
            <a:chExt cx="1671976" cy="2950074"/>
          </a:xfrm>
        </p:grpSpPr>
        <p:pic>
          <p:nvPicPr>
            <p:cNvPr id="74" name="Picture 7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8" name="Rounded Rectangle 77"/>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9" name="Rounded Rectangle 78"/>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0" name="Rounded Rectangle 79"/>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81" name="Group 80"/>
          <p:cNvGrpSpPr/>
          <p:nvPr/>
        </p:nvGrpSpPr>
        <p:grpSpPr>
          <a:xfrm>
            <a:off x="8159515" y="2709450"/>
            <a:ext cx="1427560" cy="2385378"/>
            <a:chOff x="6371150" y="2709450"/>
            <a:chExt cx="1427560" cy="2385378"/>
          </a:xfrm>
        </p:grpSpPr>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6" name="Picture 8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9947743" y="2709450"/>
            <a:ext cx="1427560" cy="2385378"/>
            <a:chOff x="6371150" y="2709450"/>
            <a:chExt cx="1427560" cy="2385378"/>
          </a:xfrm>
        </p:grpSpPr>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3" name="Picture 9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8173259" y="3602456"/>
            <a:ext cx="600626" cy="752080"/>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Rounded Rectangle 112"/>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4" name="Group 113"/>
          <p:cNvGrpSpPr/>
          <p:nvPr/>
        </p:nvGrpSpPr>
        <p:grpSpPr>
          <a:xfrm>
            <a:off x="6371150" y="2709450"/>
            <a:ext cx="1427560" cy="2385378"/>
            <a:chOff x="6371150" y="2709450"/>
            <a:chExt cx="1427560" cy="2385378"/>
          </a:xfrm>
        </p:grpSpPr>
        <p:pic>
          <p:nvPicPr>
            <p:cNvPr id="115" name="Picture 1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0" name="Picture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1016625" y="435243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8" name="Oval 97"/>
          <p:cNvSpPr/>
          <p:nvPr/>
        </p:nvSpPr>
        <p:spPr bwMode="auto">
          <a:xfrm>
            <a:off x="1014915" y="435072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9" name="TextBox 9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0722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Web sites </a:t>
            </a:r>
            <a:endParaRPr dirty="0">
              <a:solidFill>
                <a:schemeClr val="tx1">
                  <a:alpha val="99000"/>
                </a:schemeClr>
              </a:solidFill>
            </a:endParaRP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with ASP.NET, Node.js or PHP</a:t>
            </a:r>
          </a:p>
          <a:p>
            <a:pPr marL="3175" indent="0">
              <a:lnSpc>
                <a:spcPct val="100000"/>
              </a:lnSpc>
              <a:buNone/>
            </a:pPr>
            <a:r>
              <a:rPr lang="en-US" sz="2400" dirty="0" smtClean="0">
                <a:latin typeface="+mn-lt"/>
              </a:rPr>
              <a:t>Deploy in seconds with FTP, </a:t>
            </a:r>
            <a:r>
              <a:rPr lang="en-US" sz="2400" dirty="0" err="1" smtClean="0">
                <a:latin typeface="+mn-lt"/>
              </a:rPr>
              <a:t>Git</a:t>
            </a:r>
            <a:r>
              <a:rPr lang="en-US" sz="2400" dirty="0" smtClean="0">
                <a:latin typeface="+mn-lt"/>
              </a:rPr>
              <a:t> or TFS</a:t>
            </a:r>
          </a:p>
          <a:p>
            <a:pPr marL="3175" indent="0">
              <a:lnSpc>
                <a:spcPct val="100000"/>
              </a:lnSpc>
              <a:buNone/>
            </a:pPr>
            <a:r>
              <a:rPr lang="en-US" sz="2400" dirty="0" smtClean="0">
                <a:latin typeface="+mn-lt"/>
              </a:rPr>
              <a:t>Start for free, scale up as your traffic grows</a:t>
            </a:r>
          </a:p>
        </p:txBody>
      </p:sp>
    </p:spTree>
    <p:extLst>
      <p:ext uri="{BB962C8B-B14F-4D97-AF65-F5344CB8AC3E}">
        <p14:creationId xmlns:p14="http://schemas.microsoft.com/office/powerpoint/2010/main" val="3943933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Web sites</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467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smtClean="0">
                    <a:solidFill>
                      <a:schemeClr val="tx1">
                        <a:alpha val="99000"/>
                      </a:schemeClr>
                    </a:solidFill>
                    <a:latin typeface="Segoe UI Light" pitchFamily="34" charset="0"/>
                  </a:rPr>
                  <a:t>1</a:t>
                </a:r>
                <a:endParaRPr lang="en-US" sz="6600" dirty="0">
                  <a:solidFill>
                    <a:schemeClr val="tx1">
                      <a:alpha val="99000"/>
                    </a:schemeClr>
                  </a:solidFill>
                  <a:latin typeface="Segoe UI Light" pitchFamily="34" charset="0"/>
                </a:endParaRPr>
              </a:p>
            </p:txBody>
          </p:sp>
          <p:sp>
            <p:nvSpPr>
              <p:cNvPr id="23" name="Rectangle 22"/>
              <p:cNvSpPr/>
              <p:nvPr/>
            </p:nvSpPr>
            <p:spPr bwMode="auto">
              <a:xfrm>
                <a:off x="2543998" y="6093146"/>
                <a:ext cx="8058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0619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67" name="Group 66"/>
          <p:cNvGrpSpPr/>
          <p:nvPr/>
        </p:nvGrpSpPr>
        <p:grpSpPr>
          <a:xfrm>
            <a:off x="-216815" y="5727773"/>
            <a:ext cx="12622489" cy="1046296"/>
            <a:chOff x="-5297672" y="5194194"/>
            <a:chExt cx="16604405" cy="1376362"/>
          </a:xfrm>
        </p:grpSpPr>
        <p:pic>
          <p:nvPicPr>
            <p:cNvPr id="68" name="Picture 2" descr="C:\Users\jonahs\Documents\Dropbox\Projects SCOTT\Azure Deck\Source Images\server-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69" name="Picture 2" descr="C:\Users\jonahs\Documents\Dropbox\Projects SCOTT\Azure Deck\Source Images\server-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0" name="Picture 2" descr="C:\Users\jonahs\Documents\Dropbox\Projects SCOTT\Azure Deck\Source Images\server-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1" name="Picture 2" descr="C:\Users\jonahs\Documents\Dropbox\Projects SCOTT\Azure Deck\Source Images\server-blu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7" name="Picture 2" descr="C:\Users\jonahs\Documents\Dropbox\Projects SCOTT\Azure Deck\Source Images\server-blu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18"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 y="0"/>
            <a:ext cx="12188826" cy="983234"/>
            <a:chOff x="-1" y="0"/>
            <a:chExt cx="12188826" cy="983234"/>
          </a:xfrm>
        </p:grpSpPr>
        <p:grpSp>
          <p:nvGrpSpPr>
            <p:cNvPr id="13" name="Group 12"/>
            <p:cNvGrpSpPr/>
            <p:nvPr/>
          </p:nvGrpSpPr>
          <p:grpSpPr>
            <a:xfrm>
              <a:off x="-1" y="0"/>
              <a:ext cx="12180802" cy="983234"/>
              <a:chOff x="-1" y="0"/>
              <a:chExt cx="12180802" cy="983234"/>
            </a:xfrm>
          </p:grpSpPr>
          <p:sp>
            <p:nvSpPr>
              <p:cNvPr id="11" name="Rectangle 1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Rectangle 110"/>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3" name="Group 72"/>
            <p:cNvGrpSpPr/>
            <p:nvPr/>
          </p:nvGrpSpPr>
          <p:grpSpPr>
            <a:xfrm>
              <a:off x="0" y="300008"/>
              <a:ext cx="12188825" cy="683226"/>
              <a:chOff x="0" y="300008"/>
              <a:chExt cx="12188825" cy="683226"/>
            </a:xfrm>
          </p:grpSpPr>
          <p:sp>
            <p:nvSpPr>
              <p:cNvPr id="7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00AEEF">
                        <a:alpha val="99000"/>
                      </a:srgbClr>
                    </a:solidFill>
                  </a:rPr>
                  <a:t>shared</a:t>
                </a:r>
                <a:endParaRPr sz="3200" dirty="0">
                  <a:solidFill>
                    <a:srgbClr val="00AEEF">
                      <a:alpha val="99000"/>
                    </a:srgbClr>
                  </a:solidFill>
                </a:endParaRPr>
              </a:p>
            </p:txBody>
          </p:sp>
          <p:sp>
            <p:nvSpPr>
              <p:cNvPr id="7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FFFFFF">
                        <a:alpha val="99000"/>
                      </a:srgbClr>
                    </a:solidFill>
                  </a:rPr>
                  <a:t>reserved</a:t>
                </a:r>
                <a:endParaRPr sz="3200" dirty="0">
                  <a:solidFill>
                    <a:srgbClr val="FFFFFF">
                      <a:alpha val="99000"/>
                    </a:srgbClr>
                  </a:solidFill>
                </a:endParaRPr>
              </a:p>
            </p:txBody>
          </p:sp>
          <p:cxnSp>
            <p:nvCxnSpPr>
              <p:cNvPr id="76" name="Straight Connector 7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smtClean="0">
                    <a:solidFill>
                      <a:schemeClr val="bg1">
                        <a:alpha val="99000"/>
                      </a:schemeClr>
                    </a:solidFill>
                  </a:rPr>
                  <a:t>Shared </a:t>
                </a:r>
                <a:r>
                  <a:rPr lang="en-US" sz="1600" b="1" cap="all" dirty="0" err="1" smtClean="0">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418"/>
            <a:ext cx="852458" cy="530688"/>
            <a:chOff x="3774801" y="3161749"/>
            <a:chExt cx="852458" cy="530688"/>
          </a:xfrm>
        </p:grpSpPr>
        <p:sp>
          <p:nvSpPr>
            <p:cNvPr id="109" name="Rectangle 108"/>
            <p:cNvSpPr/>
            <p:nvPr/>
          </p:nvSpPr>
          <p:spPr bwMode="auto">
            <a:xfrm>
              <a:off x="3774801" y="3200546"/>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87081" y="3161749"/>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sp>
        <p:nvSpPr>
          <p:cNvPr id="10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sz="3200" dirty="0" smtClean="0">
                <a:solidFill>
                  <a:schemeClr val="tx1">
                    <a:alpha val="99000"/>
                  </a:schemeClr>
                </a:solidFill>
                <a:latin typeface="Segoe UI" pitchFamily="34" charset="0"/>
                <a:ea typeface="Segoe UI" pitchFamily="34" charset="0"/>
                <a:cs typeface="Segoe UI" pitchFamily="34" charset="0"/>
              </a:rPr>
              <a:t>shared</a:t>
            </a:r>
            <a:endParaRPr sz="3200" dirty="0">
              <a:solidFill>
                <a:schemeClr val="tx1">
                  <a:alpha val="99000"/>
                </a:schemeClr>
              </a:solidFill>
              <a:latin typeface="Segoe UI" pitchFamily="34" charset="0"/>
              <a:ea typeface="Segoe UI" pitchFamily="34" charset="0"/>
              <a:cs typeface="Segoe UI" pitchFamily="34" charset="0"/>
            </a:endParaRPr>
          </a:p>
        </p:txBody>
      </p:sp>
      <p:sp>
        <p:nvSpPr>
          <p:cNvPr id="4" name="Title 3"/>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sites</a:t>
            </a:r>
            <a:endParaRPr lang="en-US" dirty="0">
              <a:solidFill>
                <a:schemeClr val="bg1">
                  <a:alpha val="99000"/>
                </a:schemeClr>
              </a:solidFill>
            </a:endParaRPr>
          </a:p>
        </p:txBody>
      </p:sp>
    </p:spTree>
    <p:extLst>
      <p:ext uri="{BB962C8B-B14F-4D97-AF65-F5344CB8AC3E}">
        <p14:creationId xmlns:p14="http://schemas.microsoft.com/office/powerpoint/2010/main" val="272709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4049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440583"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693"/>
            <a:ext cx="852458" cy="530688"/>
            <a:chOff x="3780607" y="3155943"/>
            <a:chExt cx="852458" cy="530688"/>
          </a:xfrm>
        </p:grpSpPr>
        <p:sp>
          <p:nvSpPr>
            <p:cNvPr id="109" name="Rectangle 108"/>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4" name="Group 113"/>
          <p:cNvGrpSpPr/>
          <p:nvPr/>
        </p:nvGrpSpPr>
        <p:grpSpPr>
          <a:xfrm>
            <a:off x="1850962" y="4536375"/>
            <a:ext cx="852458" cy="530688"/>
            <a:chOff x="3780607" y="3155943"/>
            <a:chExt cx="852458" cy="530688"/>
          </a:xfrm>
        </p:grpSpPr>
        <p:sp>
          <p:nvSpPr>
            <p:cNvPr id="115" name="Rectangle 114"/>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Rectangle 115"/>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9" name="Group 118"/>
          <p:cNvGrpSpPr/>
          <p:nvPr/>
        </p:nvGrpSpPr>
        <p:grpSpPr>
          <a:xfrm>
            <a:off x="-1" y="0"/>
            <a:ext cx="12188826" cy="983234"/>
            <a:chOff x="-1" y="0"/>
            <a:chExt cx="12188826" cy="983234"/>
          </a:xfrm>
        </p:grpSpPr>
        <p:grpSp>
          <p:nvGrpSpPr>
            <p:cNvPr id="121" name="Group 120"/>
            <p:cNvGrpSpPr/>
            <p:nvPr/>
          </p:nvGrpSpPr>
          <p:grpSpPr>
            <a:xfrm>
              <a:off x="-1" y="0"/>
              <a:ext cx="12180802" cy="983234"/>
              <a:chOff x="-1" y="0"/>
              <a:chExt cx="12180802" cy="983234"/>
            </a:xfrm>
          </p:grpSpPr>
          <p:sp>
            <p:nvSpPr>
              <p:cNvPr id="131" name="Rectangle 13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2" name="Rectangle 13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3" name="Rectangle 132"/>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23" name="Group 122"/>
            <p:cNvGrpSpPr/>
            <p:nvPr/>
          </p:nvGrpSpPr>
          <p:grpSpPr>
            <a:xfrm>
              <a:off x="0" y="300008"/>
              <a:ext cx="12188825" cy="683226"/>
              <a:chOff x="0" y="300008"/>
              <a:chExt cx="12188825" cy="683226"/>
            </a:xfrm>
          </p:grpSpPr>
          <p:sp>
            <p:nvSpPr>
              <p:cNvPr id="12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shared</a:t>
                </a:r>
                <a:endParaRPr lang="en-US" sz="3200" dirty="0">
                  <a:solidFill>
                    <a:srgbClr val="00AEEF">
                      <a:alpha val="99000"/>
                    </a:srgbClr>
                  </a:solidFill>
                </a:endParaRPr>
              </a:p>
            </p:txBody>
          </p:sp>
          <p:sp>
            <p:nvSpPr>
              <p:cNvPr id="12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reserved</a:t>
                </a:r>
                <a:endParaRPr lang="en-US" sz="3200" dirty="0">
                  <a:solidFill>
                    <a:srgbClr val="FFFFFF">
                      <a:alpha val="99000"/>
                    </a:srgbClr>
                  </a:solidFill>
                </a:endParaRPr>
              </a:p>
            </p:txBody>
          </p:sp>
          <p:cxnSp>
            <p:nvCxnSpPr>
              <p:cNvPr id="126" name="Straight Connector 12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07"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shared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11" name="Group 110"/>
          <p:cNvGrpSpPr/>
          <p:nvPr/>
        </p:nvGrpSpPr>
        <p:grpSpPr>
          <a:xfrm>
            <a:off x="-216815" y="5727773"/>
            <a:ext cx="12622489" cy="1046296"/>
            <a:chOff x="-5297672" y="5194194"/>
            <a:chExt cx="16604405" cy="1376362"/>
          </a:xfrm>
        </p:grpSpPr>
        <p:pic>
          <p:nvPicPr>
            <p:cNvPr id="112"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3"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4"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5"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6"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37"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8475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2420" y="1589948"/>
            <a:ext cx="6576424" cy="4691237"/>
            <a:chOff x="-292420" y="1589948"/>
            <a:chExt cx="6576424" cy="4691237"/>
          </a:xfrm>
        </p:grpSpPr>
        <p:grpSp>
          <p:nvGrpSpPr>
            <p:cNvPr id="226" name="Group 225"/>
            <p:cNvGrpSpPr/>
            <p:nvPr/>
          </p:nvGrpSpPr>
          <p:grpSpPr>
            <a:xfrm>
              <a:off x="-292420" y="1589948"/>
              <a:ext cx="6576424" cy="4691237"/>
              <a:chOff x="-292420" y="1589948"/>
              <a:chExt cx="6576424" cy="4691237"/>
            </a:xfrm>
          </p:grpSpPr>
          <p:sp>
            <p:nvSpPr>
              <p:cNvPr id="227"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28" name="Group 227"/>
              <p:cNvGrpSpPr/>
              <p:nvPr/>
            </p:nvGrpSpPr>
            <p:grpSpPr>
              <a:xfrm>
                <a:off x="-1" y="2752725"/>
                <a:ext cx="6059952" cy="2330247"/>
                <a:chOff x="-1" y="2752725"/>
                <a:chExt cx="6059952" cy="2330247"/>
              </a:xfrm>
            </p:grpSpPr>
            <p:grpSp>
              <p:nvGrpSpPr>
                <p:cNvPr id="229" name="Group 228"/>
                <p:cNvGrpSpPr/>
                <p:nvPr/>
              </p:nvGrpSpPr>
              <p:grpSpPr>
                <a:xfrm>
                  <a:off x="5683855" y="3073496"/>
                  <a:ext cx="376096" cy="631077"/>
                  <a:chOff x="2146300" y="552450"/>
                  <a:chExt cx="3428608" cy="5753100"/>
                </a:xfrm>
              </p:grpSpPr>
              <p:pic>
                <p:nvPicPr>
                  <p:cNvPr id="294" name="Picture 29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5" name="Rectangle 294"/>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0" name="Group 229"/>
                <p:cNvGrpSpPr/>
                <p:nvPr/>
              </p:nvGrpSpPr>
              <p:grpSpPr>
                <a:xfrm>
                  <a:off x="5683855" y="3762695"/>
                  <a:ext cx="376096" cy="631077"/>
                  <a:chOff x="2146300" y="552450"/>
                  <a:chExt cx="3428608" cy="5753100"/>
                </a:xfrm>
              </p:grpSpPr>
              <p:pic>
                <p:nvPicPr>
                  <p:cNvPr id="292" name="Picture 29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3" name="Rectangle 292"/>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1" name="Group 230"/>
                <p:cNvGrpSpPr/>
                <p:nvPr/>
              </p:nvGrpSpPr>
              <p:grpSpPr>
                <a:xfrm>
                  <a:off x="5683855" y="4451895"/>
                  <a:ext cx="376096" cy="631077"/>
                  <a:chOff x="2146300" y="552450"/>
                  <a:chExt cx="3428608" cy="5753100"/>
                </a:xfrm>
              </p:grpSpPr>
              <p:pic>
                <p:nvPicPr>
                  <p:cNvPr id="290" name="Picture 28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1" name="Rectangle 290"/>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32" name="TextBox 231"/>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233" name="Group 232"/>
                <p:cNvGrpSpPr/>
                <p:nvPr/>
              </p:nvGrpSpPr>
              <p:grpSpPr>
                <a:xfrm>
                  <a:off x="4721992" y="3073496"/>
                  <a:ext cx="866164" cy="631077"/>
                  <a:chOff x="2146300" y="552450"/>
                  <a:chExt cx="7896225" cy="5753100"/>
                </a:xfrm>
              </p:grpSpPr>
              <p:pic>
                <p:nvPicPr>
                  <p:cNvPr id="288" name="Picture 2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9" name="Rectangle 28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4" name="Group 233"/>
                <p:cNvGrpSpPr/>
                <p:nvPr/>
              </p:nvGrpSpPr>
              <p:grpSpPr>
                <a:xfrm>
                  <a:off x="4721992" y="3762695"/>
                  <a:ext cx="866164" cy="631077"/>
                  <a:chOff x="2146300" y="552450"/>
                  <a:chExt cx="7896225" cy="5753100"/>
                </a:xfrm>
              </p:grpSpPr>
              <p:pic>
                <p:nvPicPr>
                  <p:cNvPr id="286" name="Picture 2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7" name="Rectangle 28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5" name="Group 234"/>
                <p:cNvGrpSpPr/>
                <p:nvPr/>
              </p:nvGrpSpPr>
              <p:grpSpPr>
                <a:xfrm>
                  <a:off x="4721992" y="4451895"/>
                  <a:ext cx="866164" cy="631077"/>
                  <a:chOff x="2146300" y="552450"/>
                  <a:chExt cx="7896225" cy="5753100"/>
                </a:xfrm>
              </p:grpSpPr>
              <p:pic>
                <p:nvPicPr>
                  <p:cNvPr id="28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5" name="Rectangle 28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6" name="Group 235"/>
                <p:cNvGrpSpPr/>
                <p:nvPr/>
              </p:nvGrpSpPr>
              <p:grpSpPr>
                <a:xfrm>
                  <a:off x="3760131" y="3073496"/>
                  <a:ext cx="866164" cy="631077"/>
                  <a:chOff x="2146300" y="552450"/>
                  <a:chExt cx="7896225" cy="5753100"/>
                </a:xfrm>
              </p:grpSpPr>
              <p:pic>
                <p:nvPicPr>
                  <p:cNvPr id="282" name="Picture 2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3" name="Rectangle 28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7" name="Group 236"/>
                <p:cNvGrpSpPr/>
                <p:nvPr/>
              </p:nvGrpSpPr>
              <p:grpSpPr>
                <a:xfrm>
                  <a:off x="3760131" y="3762695"/>
                  <a:ext cx="866164" cy="631077"/>
                  <a:chOff x="2146300" y="552450"/>
                  <a:chExt cx="7896225" cy="5753100"/>
                </a:xfrm>
              </p:grpSpPr>
              <p:pic>
                <p:nvPicPr>
                  <p:cNvPr id="280" name="Picture 2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1" name="Rectangle 280"/>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8" name="Group 237"/>
                <p:cNvGrpSpPr/>
                <p:nvPr/>
              </p:nvGrpSpPr>
              <p:grpSpPr>
                <a:xfrm>
                  <a:off x="3760131" y="4451895"/>
                  <a:ext cx="866164" cy="631077"/>
                  <a:chOff x="2146300" y="552450"/>
                  <a:chExt cx="7896225" cy="5753100"/>
                </a:xfrm>
              </p:grpSpPr>
              <p:pic>
                <p:nvPicPr>
                  <p:cNvPr id="278" name="Picture 2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9" name="Rectangle 27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9" name="Group 238"/>
                <p:cNvGrpSpPr/>
                <p:nvPr/>
              </p:nvGrpSpPr>
              <p:grpSpPr>
                <a:xfrm>
                  <a:off x="2798270" y="3073496"/>
                  <a:ext cx="866164" cy="631077"/>
                  <a:chOff x="2146300" y="552450"/>
                  <a:chExt cx="7896225" cy="5753100"/>
                </a:xfrm>
              </p:grpSpPr>
              <p:pic>
                <p:nvPicPr>
                  <p:cNvPr id="276" name="Picture 2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7" name="Rectangle 27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0" name="Group 239"/>
                <p:cNvGrpSpPr/>
                <p:nvPr/>
              </p:nvGrpSpPr>
              <p:grpSpPr>
                <a:xfrm>
                  <a:off x="2798270" y="3762695"/>
                  <a:ext cx="866164" cy="631077"/>
                  <a:chOff x="2146300" y="552450"/>
                  <a:chExt cx="7896225" cy="5753100"/>
                </a:xfrm>
              </p:grpSpPr>
              <p:pic>
                <p:nvPicPr>
                  <p:cNvPr id="274" name="Picture 2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5" name="Rectangle 27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1" name="Group 240"/>
                <p:cNvGrpSpPr/>
                <p:nvPr/>
              </p:nvGrpSpPr>
              <p:grpSpPr>
                <a:xfrm>
                  <a:off x="2798270" y="4451895"/>
                  <a:ext cx="866164" cy="631077"/>
                  <a:chOff x="2146300" y="552450"/>
                  <a:chExt cx="7896225" cy="5753100"/>
                </a:xfrm>
              </p:grpSpPr>
              <p:pic>
                <p:nvPicPr>
                  <p:cNvPr id="272" name="Picture 2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3" name="Rectangle 27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2" name="Group 241"/>
                <p:cNvGrpSpPr/>
                <p:nvPr/>
              </p:nvGrpSpPr>
              <p:grpSpPr>
                <a:xfrm>
                  <a:off x="1836409" y="3073496"/>
                  <a:ext cx="866164" cy="631077"/>
                  <a:chOff x="2146300" y="552450"/>
                  <a:chExt cx="7896225" cy="5753100"/>
                </a:xfrm>
              </p:grpSpPr>
              <p:pic>
                <p:nvPicPr>
                  <p:cNvPr id="270" name="Picture 2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71" name="Rectangle 27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3" name="Group 242"/>
                <p:cNvGrpSpPr/>
                <p:nvPr/>
              </p:nvGrpSpPr>
              <p:grpSpPr>
                <a:xfrm>
                  <a:off x="1836409" y="3762695"/>
                  <a:ext cx="866164" cy="631077"/>
                  <a:chOff x="2146300" y="552450"/>
                  <a:chExt cx="7896225" cy="5753100"/>
                </a:xfrm>
              </p:grpSpPr>
              <p:pic>
                <p:nvPicPr>
                  <p:cNvPr id="268" name="Picture 2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9" name="Rectangle 26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4" name="Group 243"/>
                <p:cNvGrpSpPr/>
                <p:nvPr/>
              </p:nvGrpSpPr>
              <p:grpSpPr>
                <a:xfrm>
                  <a:off x="1836409" y="4451895"/>
                  <a:ext cx="866164" cy="631077"/>
                  <a:chOff x="2146300" y="552450"/>
                  <a:chExt cx="7896225" cy="5753100"/>
                </a:xfrm>
              </p:grpSpPr>
              <p:pic>
                <p:nvPicPr>
                  <p:cNvPr id="266" name="Picture 2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7" name="Rectangle 266"/>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5" name="Group 244"/>
                <p:cNvGrpSpPr/>
                <p:nvPr/>
              </p:nvGrpSpPr>
              <p:grpSpPr>
                <a:xfrm>
                  <a:off x="874548" y="3073496"/>
                  <a:ext cx="866164" cy="631077"/>
                  <a:chOff x="2146300" y="552450"/>
                  <a:chExt cx="7896225" cy="5753100"/>
                </a:xfrm>
              </p:grpSpPr>
              <p:pic>
                <p:nvPicPr>
                  <p:cNvPr id="264" name="Picture 2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5" name="Rectangle 26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6" name="Group 245"/>
                <p:cNvGrpSpPr/>
                <p:nvPr/>
              </p:nvGrpSpPr>
              <p:grpSpPr>
                <a:xfrm>
                  <a:off x="874548" y="3762695"/>
                  <a:ext cx="866164" cy="631077"/>
                  <a:chOff x="2146300" y="552450"/>
                  <a:chExt cx="7896225" cy="5753100"/>
                </a:xfrm>
              </p:grpSpPr>
              <p:pic>
                <p:nvPicPr>
                  <p:cNvPr id="262" name="Picture 2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3" name="Rectangle 26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7" name="Group 246"/>
                <p:cNvGrpSpPr/>
                <p:nvPr/>
              </p:nvGrpSpPr>
              <p:grpSpPr>
                <a:xfrm>
                  <a:off x="874548" y="4451895"/>
                  <a:ext cx="866164" cy="631077"/>
                  <a:chOff x="2146300" y="552450"/>
                  <a:chExt cx="7896225" cy="5753100"/>
                </a:xfrm>
              </p:grpSpPr>
              <p:pic>
                <p:nvPicPr>
                  <p:cNvPr id="260" name="Picture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1" name="Rectangle 26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8" name="Group 247"/>
                <p:cNvGrpSpPr/>
                <p:nvPr/>
              </p:nvGrpSpPr>
              <p:grpSpPr>
                <a:xfrm>
                  <a:off x="-1" y="3073496"/>
                  <a:ext cx="778852" cy="631077"/>
                  <a:chOff x="2942264" y="552450"/>
                  <a:chExt cx="7100261" cy="5753100"/>
                </a:xfrm>
              </p:grpSpPr>
              <p:pic>
                <p:nvPicPr>
                  <p:cNvPr id="258" name="Picture 25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9" name="Rectangle 258"/>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9" name="Group 248"/>
                <p:cNvGrpSpPr/>
                <p:nvPr/>
              </p:nvGrpSpPr>
              <p:grpSpPr>
                <a:xfrm>
                  <a:off x="-1" y="3762695"/>
                  <a:ext cx="778852" cy="631077"/>
                  <a:chOff x="2942264" y="552450"/>
                  <a:chExt cx="7100261" cy="5753100"/>
                </a:xfrm>
              </p:grpSpPr>
              <p:pic>
                <p:nvPicPr>
                  <p:cNvPr id="256" name="Picture 25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7" name="Rectangle 256"/>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50" name="Group 249"/>
                <p:cNvGrpSpPr/>
                <p:nvPr/>
              </p:nvGrpSpPr>
              <p:grpSpPr>
                <a:xfrm>
                  <a:off x="-1" y="4451895"/>
                  <a:ext cx="778852" cy="631077"/>
                  <a:chOff x="2942264" y="552450"/>
                  <a:chExt cx="7100261" cy="5753100"/>
                </a:xfrm>
              </p:grpSpPr>
              <p:pic>
                <p:nvPicPr>
                  <p:cNvPr id="254" name="Picture 25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5" name="Rectangle 254"/>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grpSp>
          <p:nvGrpSpPr>
            <p:cNvPr id="299" name="Group 298"/>
            <p:cNvGrpSpPr/>
            <p:nvPr/>
          </p:nvGrpSpPr>
          <p:grpSpPr>
            <a:xfrm>
              <a:off x="1850962" y="4536375"/>
              <a:ext cx="852458" cy="527785"/>
              <a:chOff x="3780607" y="3155943"/>
              <a:chExt cx="852458" cy="527785"/>
            </a:xfrm>
          </p:grpSpPr>
          <p:sp>
            <p:nvSpPr>
              <p:cNvPr id="300" name="Rectangle 299"/>
              <p:cNvSpPr/>
              <p:nvPr/>
            </p:nvSpPr>
            <p:spPr bwMode="auto">
              <a:xfrm>
                <a:off x="3780607" y="3191837"/>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01" name="Rectangle 300"/>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grpSp>
        <p:nvGrpSpPr>
          <p:cNvPr id="10" name="Group 9"/>
          <p:cNvGrpSpPr/>
          <p:nvPr/>
        </p:nvGrpSpPr>
        <p:grpSpPr>
          <a:xfrm>
            <a:off x="-1" y="0"/>
            <a:ext cx="12180802" cy="983234"/>
            <a:chOff x="-1" y="0"/>
            <a:chExt cx="12180802" cy="983234"/>
          </a:xfrm>
        </p:grpSpPr>
        <p:sp>
          <p:nvSpPr>
            <p:cNvPr id="191" name="Rectangle 190"/>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1" name="Rectangle 200"/>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1" name="Rectangle 210"/>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1</a:t>
                </a:r>
              </a:p>
            </p:txBody>
          </p:sp>
          <p:sp>
            <p:nvSpPr>
              <p:cNvPr id="23" name="Rectangle 22"/>
              <p:cNvSpPr/>
              <p:nvPr/>
            </p:nvSpPr>
            <p:spPr bwMode="auto">
              <a:xfrm>
                <a:off x="2543998" y="6093146"/>
                <a:ext cx="750100"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60131"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sp>
        <p:nvSpPr>
          <p:cNvPr id="4" name="Rectangle 3"/>
          <p:cNvSpPr/>
          <p:nvPr/>
        </p:nvSpPr>
        <p:spPr bwMode="auto">
          <a:xfrm>
            <a:off x="8587619" y="300008"/>
            <a:ext cx="2089625" cy="767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305" name="Group 304"/>
          <p:cNvGrpSpPr/>
          <p:nvPr/>
        </p:nvGrpSpPr>
        <p:grpSpPr>
          <a:xfrm>
            <a:off x="3759726" y="3762623"/>
            <a:ext cx="866164" cy="631078"/>
            <a:chOff x="5633504" y="3707933"/>
            <a:chExt cx="866164" cy="631078"/>
          </a:xfrm>
        </p:grpSpPr>
        <p:grpSp>
          <p:nvGrpSpPr>
            <p:cNvPr id="306" name="Group 305"/>
            <p:cNvGrpSpPr/>
            <p:nvPr/>
          </p:nvGrpSpPr>
          <p:grpSpPr>
            <a:xfrm>
              <a:off x="5633504" y="3707933"/>
              <a:ext cx="866164" cy="631078"/>
              <a:chOff x="2146300" y="552450"/>
              <a:chExt cx="7896225" cy="5753100"/>
            </a:xfrm>
          </p:grpSpPr>
          <p:pic>
            <p:nvPicPr>
              <p:cNvPr id="308" name="Picture 30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309" name="Rectangle 308"/>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07" name="Rectangle 306"/>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310" name="Group 309"/>
          <p:cNvGrpSpPr/>
          <p:nvPr/>
        </p:nvGrpSpPr>
        <p:grpSpPr>
          <a:xfrm>
            <a:off x="3031844" y="1293202"/>
            <a:ext cx="7645400" cy="914096"/>
            <a:chOff x="3031844" y="1170370"/>
            <a:chExt cx="7645400" cy="914096"/>
          </a:xfrm>
        </p:grpSpPr>
        <p:grpSp>
          <p:nvGrpSpPr>
            <p:cNvPr id="314" name="Group 313"/>
            <p:cNvGrpSpPr/>
            <p:nvPr/>
          </p:nvGrpSpPr>
          <p:grpSpPr>
            <a:xfrm>
              <a:off x="3031844" y="1170370"/>
              <a:ext cx="7645400" cy="914096"/>
              <a:chOff x="2540230" y="5754872"/>
              <a:chExt cx="7645400" cy="914096"/>
            </a:xfrm>
          </p:grpSpPr>
          <p:sp>
            <p:nvSpPr>
              <p:cNvPr id="315" name="Rectangle 314"/>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6" name="TextBox 315"/>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0</a:t>
                </a:r>
              </a:p>
            </p:txBody>
          </p:sp>
          <p:sp>
            <p:nvSpPr>
              <p:cNvPr id="317" name="Rectangle 316"/>
              <p:cNvSpPr/>
              <p:nvPr/>
            </p:nvSpPr>
            <p:spPr bwMode="auto">
              <a:xfrm>
                <a:off x="2543998" y="6093146"/>
                <a:ext cx="26459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12" name="Rectangle 311"/>
            <p:cNvSpPr/>
            <p:nvPr/>
          </p:nvSpPr>
          <p:spPr bwMode="auto">
            <a:xfrm>
              <a:off x="316491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5" name="Title 4"/>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21" name="Group 120"/>
          <p:cNvGrpSpPr/>
          <p:nvPr/>
        </p:nvGrpSpPr>
        <p:grpSpPr>
          <a:xfrm>
            <a:off x="-216815" y="5727773"/>
            <a:ext cx="12622489" cy="1046296"/>
            <a:chOff x="-5297672" y="5194194"/>
            <a:chExt cx="16604405" cy="1376362"/>
          </a:xfrm>
        </p:grpSpPr>
        <p:pic>
          <p:nvPicPr>
            <p:cNvPr id="12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3"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4"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6"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7"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28"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306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par>
                                <p:cTn id="12" presetID="10" presetClass="exit" presetSubtype="0" fill="hold" nodeType="withEffect">
                                  <p:stCondLst>
                                    <p:cond delay="750"/>
                                  </p:stCondLst>
                                  <p:childTnLst>
                                    <p:animEffect transition="out" filter="fade">
                                      <p:cBhvr>
                                        <p:cTn id="13" dur="500"/>
                                        <p:tgtEl>
                                          <p:spTgt spid="310"/>
                                        </p:tgtEl>
                                      </p:cBhvr>
                                    </p:animEffect>
                                    <p:set>
                                      <p:cBhvr>
                                        <p:cTn id="14" dur="1" fill="hold">
                                          <p:stCondLst>
                                            <p:cond delay="499"/>
                                          </p:stCondLst>
                                        </p:cTn>
                                        <p:tgtEl>
                                          <p:spTgt spid="310"/>
                                        </p:tgtEl>
                                        <p:attrNameLst>
                                          <p:attrName>style.visibility</p:attrName>
                                        </p:attrNameLst>
                                      </p:cBhvr>
                                      <p:to>
                                        <p:strVal val="hidden"/>
                                      </p:to>
                                    </p:se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p:stCondLst>
                              <p:cond delay="2250"/>
                            </p:stCondLst>
                            <p:childTnLst>
                              <p:par>
                                <p:cTn id="20" presetID="63" presetClass="path" presetSubtype="0" accel="50000" decel="50000" fill="hold" nodeType="afterEffect">
                                  <p:stCondLst>
                                    <p:cond delay="0"/>
                                  </p:stCondLst>
                                  <p:childTnLst>
                                    <p:animMotion origin="layout" path="M -4.23453E-6 4.19056E-6 L 0.25772 4.19056E-6 " pathEditMode="relative" rAng="0" ptsTypes="AA">
                                      <p:cBhvr>
                                        <p:cTn id="21" dur="2000" fill="hold"/>
                                        <p:tgtEl>
                                          <p:spTgt spid="305"/>
                                        </p:tgtEl>
                                        <p:attrNameLst>
                                          <p:attrName>ppt_x</p:attrName>
                                          <p:attrName>ppt_y</p:attrName>
                                        </p:attrNameLst>
                                      </p:cBhvr>
                                      <p:rCtr x="12886" y="0"/>
                                    </p:animMotion>
                                  </p:childTnLst>
                                </p:cTn>
                              </p:par>
                            </p:childTnLst>
                          </p:cTn>
                        </p:par>
                        <p:par>
                          <p:cTn id="22" fill="hold">
                            <p:stCondLst>
                              <p:cond delay="4250"/>
                            </p:stCondLst>
                            <p:childTnLst>
                              <p:par>
                                <p:cTn id="23" presetID="10" presetClass="exit" presetSubtype="0" fill="hold" nodeType="after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144"/>
                                        </p:tgtEl>
                                        <p:attrNameLst>
                                          <p:attrName>style.visibility</p:attrName>
                                        </p:attrNameLst>
                                      </p:cBhvr>
                                      <p:to>
                                        <p:strVal val="visible"/>
                                      </p:to>
                                    </p:set>
                                    <p:anim calcmode="lin" valueType="num">
                                      <p:cBhvr>
                                        <p:cTn id="28" dur="1250" fill="hold"/>
                                        <p:tgtEl>
                                          <p:spTgt spid="144"/>
                                        </p:tgtEl>
                                        <p:attrNameLst>
                                          <p:attrName>ppt_w</p:attrName>
                                        </p:attrNameLst>
                                      </p:cBhvr>
                                      <p:tavLst>
                                        <p:tav tm="0">
                                          <p:val>
                                            <p:fltVal val="0"/>
                                          </p:val>
                                        </p:tav>
                                        <p:tav tm="100000">
                                          <p:val>
                                            <p:strVal val="#ppt_w"/>
                                          </p:val>
                                        </p:tav>
                                      </p:tavLst>
                                    </p:anim>
                                    <p:anim calcmode="lin" valueType="num">
                                      <p:cBhvr>
                                        <p:cTn id="29" dur="1250" fill="hold"/>
                                        <p:tgtEl>
                                          <p:spTgt spid="144"/>
                                        </p:tgtEl>
                                        <p:attrNameLst>
                                          <p:attrName>ppt_h</p:attrName>
                                        </p:attrNameLst>
                                      </p:cBhvr>
                                      <p:tavLst>
                                        <p:tav tm="0">
                                          <p:val>
                                            <p:fltVal val="0"/>
                                          </p:val>
                                        </p:tav>
                                        <p:tav tm="100000">
                                          <p:val>
                                            <p:strVal val="#ppt_h"/>
                                          </p:val>
                                        </p:tav>
                                      </p:tavLst>
                                    </p:anim>
                                    <p:animEffect transition="in" filter="fade">
                                      <p:cBhvr>
                                        <p:cTn id="30" dur="1250"/>
                                        <p:tgtEl>
                                          <p:spTgt spid="144"/>
                                        </p:tgtEl>
                                      </p:cBhvr>
                                    </p:animEffect>
                                  </p:childTnLst>
                                </p:cTn>
                              </p:par>
                              <p:par>
                                <p:cTn id="31" presetID="10" presetClass="exit" presetSubtype="0" fill="hold" nodeType="withEffect">
                                  <p:stCondLst>
                                    <p:cond delay="0"/>
                                  </p:stCondLst>
                                  <p:childTnLst>
                                    <p:animEffect transition="out" filter="fade">
                                      <p:cBhvr>
                                        <p:cTn id="32" dur="1250"/>
                                        <p:tgtEl>
                                          <p:spTgt spid="305"/>
                                        </p:tgtEl>
                                      </p:cBhvr>
                                    </p:animEffect>
                                    <p:set>
                                      <p:cBhvr>
                                        <p:cTn id="33" dur="1" fill="hold">
                                          <p:stCondLst>
                                            <p:cond delay="1249"/>
                                          </p:stCondLst>
                                        </p:cTn>
                                        <p:tgtEl>
                                          <p:spTgt spid="3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1" y="0"/>
            <a:ext cx="12180802" cy="983234"/>
            <a:chOff x="-1" y="0"/>
            <a:chExt cx="12180802" cy="983234"/>
          </a:xfrm>
        </p:grpSpPr>
        <p:sp>
          <p:nvSpPr>
            <p:cNvPr id="43" name="Rectangle 42"/>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Rectangle 43"/>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5" name="Rectangle 44"/>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smtClean="0">
                  <a:solidFill>
                    <a:srgbClr val="FFFFFF"/>
                  </a:solidFill>
                </a:rPr>
                <a:t>RESERVED instance</a:t>
              </a:r>
              <a:endParaRPr lang="en-US" sz="1600" b="1" cap="all" dirty="0">
                <a:solidFill>
                  <a:srgbClr val="FFFFFF"/>
                </a:solidFill>
              </a:endParaRPr>
            </a:p>
          </p:txBody>
        </p:sp>
      </p:gr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1" name="Group 120"/>
          <p:cNvGrpSpPr/>
          <p:nvPr/>
        </p:nvGrpSpPr>
        <p:grpSpPr>
          <a:xfrm>
            <a:off x="6128634" y="2633150"/>
            <a:ext cx="2372247" cy="2928764"/>
            <a:chOff x="7389812" y="2633150"/>
            <a:chExt cx="2372247" cy="2928764"/>
          </a:xfrm>
        </p:grpSpPr>
        <p:grpSp>
          <p:nvGrpSpPr>
            <p:cNvPr id="122" name="Group 121"/>
            <p:cNvGrpSpPr/>
            <p:nvPr/>
          </p:nvGrpSpPr>
          <p:grpSpPr>
            <a:xfrm>
              <a:off x="738981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750207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sp>
        <p:nvSpPr>
          <p:cNvPr id="46"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a:xfrm>
            <a:off x="519112" y="228600"/>
            <a:ext cx="11149013" cy="747897"/>
          </a:xfrm>
        </p:spPr>
        <p:txBody>
          <a:bodyPr/>
          <a:lstStyle/>
          <a:p>
            <a:r>
              <a:rPr lang="en-US" dirty="0">
                <a:solidFill>
                  <a:schemeClr val="bg1">
                    <a:alpha val="99000"/>
                  </a:schemeClr>
                </a:solidFill>
              </a:rPr>
              <a:t>Web sites </a:t>
            </a:r>
            <a:endParaRPr lang="en-US" dirty="0"/>
          </a:p>
        </p:txBody>
      </p:sp>
      <p:grpSp>
        <p:nvGrpSpPr>
          <p:cNvPr id="52" name="Group 51"/>
          <p:cNvGrpSpPr/>
          <p:nvPr/>
        </p:nvGrpSpPr>
        <p:grpSpPr>
          <a:xfrm>
            <a:off x="-216815" y="5727773"/>
            <a:ext cx="12622489" cy="1046296"/>
            <a:chOff x="-5297672" y="5194194"/>
            <a:chExt cx="16604405" cy="1376362"/>
          </a:xfrm>
        </p:grpSpPr>
        <p:pic>
          <p:nvPicPr>
            <p:cNvPr id="53"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4"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5"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6" name="Picture 2" descr="C:\Users\jonahs\Documents\Dropbox\Projects SCOTT\Azure Deck\Source Images\server-blu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7"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58"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49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63" presetClass="path" presetSubtype="0" accel="50000" decel="50000" fill="hold" nodeType="withEffect">
                                  <p:stCondLst>
                                    <p:cond delay="0"/>
                                  </p:stCondLst>
                                  <p:childTnLst>
                                    <p:animMotion origin="layout" path="M -4.46659E-6 -1.01758E-6 L 0.20347 -1.01758E-6 " pathEditMode="relative" rAng="0" ptsTypes="AA">
                                      <p:cBhvr>
                                        <p:cTn id="9" dur="2000" fill="hold"/>
                                        <p:tgtEl>
                                          <p:spTgt spid="121"/>
                                        </p:tgtEl>
                                        <p:attrNameLst>
                                          <p:attrName>ppt_x</p:attrName>
                                          <p:attrName>ppt_y</p:attrName>
                                        </p:attrNameLst>
                                      </p:cBhvr>
                                      <p:rCtr x="101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1" y="0"/>
            <a:ext cx="12180802" cy="983234"/>
            <a:chOff x="-1" y="0"/>
            <a:chExt cx="12180802" cy="983234"/>
          </a:xfrm>
        </p:grpSpPr>
        <p:sp>
          <p:nvSpPr>
            <p:cNvPr id="96" name="Rectangle 95"/>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7" name="Rectangle 96"/>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8" name="Rectangle 97"/>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44" name="Group 143"/>
          <p:cNvGrpSpPr/>
          <p:nvPr/>
        </p:nvGrpSpPr>
        <p:grpSpPr>
          <a:xfrm>
            <a:off x="6234821" y="3291437"/>
            <a:ext cx="2160457" cy="1572958"/>
            <a:chOff x="5633503" y="3707934"/>
            <a:chExt cx="866165" cy="631077"/>
          </a:xfrm>
        </p:grpSpPr>
        <p:grpSp>
          <p:nvGrpSpPr>
            <p:cNvPr id="145" name="Group 144"/>
            <p:cNvGrpSpPr/>
            <p:nvPr/>
          </p:nvGrpSpPr>
          <p:grpSpPr>
            <a:xfrm>
              <a:off x="5633503" y="3707934"/>
              <a:ext cx="866164" cy="631077"/>
              <a:chOff x="2146305" y="552450"/>
              <a:chExt cx="7896221" cy="5753100"/>
            </a:xfrm>
          </p:grpSpPr>
          <p:pic>
            <p:nvPicPr>
              <p:cNvPr id="147" name="Picture 1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2" name="Group 121"/>
          <p:cNvGrpSpPr/>
          <p:nvPr/>
        </p:nvGrpSpPr>
        <p:grpSpPr>
          <a:xfrm>
            <a:off x="861664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872890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58" name="Group 57"/>
          <p:cNvGrpSpPr/>
          <p:nvPr/>
        </p:nvGrpSpPr>
        <p:grpSpPr>
          <a:xfrm>
            <a:off x="6229627" y="3105925"/>
            <a:ext cx="1526813" cy="1111624"/>
            <a:chOff x="5633504" y="3707933"/>
            <a:chExt cx="866164" cy="631077"/>
          </a:xfrm>
        </p:grpSpPr>
        <p:grpSp>
          <p:nvGrpSpPr>
            <p:cNvPr id="59" name="Group 58"/>
            <p:cNvGrpSpPr/>
            <p:nvPr/>
          </p:nvGrpSpPr>
          <p:grpSpPr>
            <a:xfrm>
              <a:off x="5633504" y="3707933"/>
              <a:ext cx="866164" cy="631077"/>
              <a:chOff x="2146300" y="552450"/>
              <a:chExt cx="7896225" cy="5753100"/>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62" name="Rectangle 6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60" name="Rectangle 5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63" name="Group 62"/>
          <p:cNvGrpSpPr/>
          <p:nvPr/>
        </p:nvGrpSpPr>
        <p:grpSpPr>
          <a:xfrm>
            <a:off x="6229627" y="4325125"/>
            <a:ext cx="955033" cy="695329"/>
            <a:chOff x="5633504" y="3707933"/>
            <a:chExt cx="866164" cy="631077"/>
          </a:xfrm>
        </p:grpSpPr>
        <p:grpSp>
          <p:nvGrpSpPr>
            <p:cNvPr id="64" name="Group 63"/>
            <p:cNvGrpSpPr/>
            <p:nvPr/>
          </p:nvGrpSpPr>
          <p:grpSpPr>
            <a:xfrm>
              <a:off x="5633504" y="3707933"/>
              <a:ext cx="866164" cy="631077"/>
              <a:chOff x="2146300" y="552450"/>
              <a:chExt cx="7896225" cy="5753100"/>
            </a:xfrm>
          </p:grpSpPr>
          <p:pic>
            <p:nvPicPr>
              <p:cNvPr id="66" name="Pictur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2" name="Rectangle 71"/>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65" name="Rectangle 6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3" name="Group 72"/>
          <p:cNvGrpSpPr/>
          <p:nvPr/>
        </p:nvGrpSpPr>
        <p:grpSpPr>
          <a:xfrm>
            <a:off x="7273807" y="4325125"/>
            <a:ext cx="955033" cy="695329"/>
            <a:chOff x="5633504" y="3707933"/>
            <a:chExt cx="866164" cy="631077"/>
          </a:xfrm>
        </p:grpSpPr>
        <p:grpSp>
          <p:nvGrpSpPr>
            <p:cNvPr id="74" name="Group 73"/>
            <p:cNvGrpSpPr/>
            <p:nvPr/>
          </p:nvGrpSpPr>
          <p:grpSpPr>
            <a:xfrm>
              <a:off x="5633504" y="3707933"/>
              <a:ext cx="866164" cy="631077"/>
              <a:chOff x="2146300" y="552450"/>
              <a:chExt cx="7896225" cy="5753100"/>
            </a:xfrm>
          </p:grpSpPr>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7" name="Rectangle 76"/>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75" name="Rectangle 7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8" name="Group 77"/>
          <p:cNvGrpSpPr/>
          <p:nvPr/>
        </p:nvGrpSpPr>
        <p:grpSpPr>
          <a:xfrm>
            <a:off x="8689828" y="3105925"/>
            <a:ext cx="1526813" cy="1111624"/>
            <a:chOff x="5633504" y="3707933"/>
            <a:chExt cx="866164" cy="631077"/>
          </a:xfrm>
        </p:grpSpPr>
        <p:grpSp>
          <p:nvGrpSpPr>
            <p:cNvPr id="79" name="Group 78"/>
            <p:cNvGrpSpPr/>
            <p:nvPr/>
          </p:nvGrpSpPr>
          <p:grpSpPr>
            <a:xfrm>
              <a:off x="5633504" y="3707933"/>
              <a:ext cx="866164" cy="631077"/>
              <a:chOff x="2146300" y="552450"/>
              <a:chExt cx="7896225" cy="5753100"/>
            </a:xfrm>
          </p:grpSpPr>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2" name="Rectangle 8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80" name="Rectangle 7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83" name="Group 82"/>
          <p:cNvGrpSpPr/>
          <p:nvPr/>
        </p:nvGrpSpPr>
        <p:grpSpPr>
          <a:xfrm>
            <a:off x="8689828" y="4325125"/>
            <a:ext cx="955033" cy="695329"/>
            <a:chOff x="5633504" y="3707933"/>
            <a:chExt cx="866164" cy="631077"/>
          </a:xfrm>
        </p:grpSpPr>
        <p:grpSp>
          <p:nvGrpSpPr>
            <p:cNvPr id="84" name="Group 83"/>
            <p:cNvGrpSpPr/>
            <p:nvPr/>
          </p:nvGrpSpPr>
          <p:grpSpPr>
            <a:xfrm>
              <a:off x="5633504" y="3707933"/>
              <a:ext cx="866164" cy="631077"/>
              <a:chOff x="2146300" y="552450"/>
              <a:chExt cx="7896225" cy="5753100"/>
            </a:xfrm>
          </p:grpSpPr>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9" name="Rectangle 88"/>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85" name="Rectangle 8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90" name="Group 89"/>
          <p:cNvGrpSpPr/>
          <p:nvPr/>
        </p:nvGrpSpPr>
        <p:grpSpPr>
          <a:xfrm>
            <a:off x="9734008" y="4325125"/>
            <a:ext cx="955033" cy="695329"/>
            <a:chOff x="5633504" y="3707933"/>
            <a:chExt cx="866164" cy="631077"/>
          </a:xfrm>
        </p:grpSpPr>
        <p:grpSp>
          <p:nvGrpSpPr>
            <p:cNvPr id="91" name="Group 90"/>
            <p:cNvGrpSpPr/>
            <p:nvPr/>
          </p:nvGrpSpPr>
          <p:grpSpPr>
            <a:xfrm>
              <a:off x="5633504" y="3707933"/>
              <a:ext cx="866164" cy="631077"/>
              <a:chOff x="2146300" y="552450"/>
              <a:chExt cx="7896225" cy="5753100"/>
            </a:xfrm>
          </p:grpSpPr>
          <p:pic>
            <p:nvPicPr>
              <p:cNvPr id="93" name="Picture 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94" name="Rectangle 93"/>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92" name="Rectangle 91"/>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sp>
        <p:nvSpPr>
          <p:cNvPr id="99"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chemeClr val="bg1">
                    <a:alpha val="99000"/>
                  </a:schemeClr>
                </a:solidFill>
              </a:rPr>
              <a:t>Web </a:t>
            </a:r>
            <a:r>
              <a:rPr lang="en-US" dirty="0" smtClean="0">
                <a:solidFill>
                  <a:schemeClr val="bg1">
                    <a:alpha val="99000"/>
                  </a:schemeClr>
                </a:solidFill>
              </a:rPr>
              <a:t>sites</a:t>
            </a:r>
            <a:endParaRPr lang="en-US" dirty="0"/>
          </a:p>
        </p:txBody>
      </p:sp>
      <p:grpSp>
        <p:nvGrpSpPr>
          <p:cNvPr id="87" name="Group 86"/>
          <p:cNvGrpSpPr/>
          <p:nvPr/>
        </p:nvGrpSpPr>
        <p:grpSpPr>
          <a:xfrm>
            <a:off x="-216815" y="5727773"/>
            <a:ext cx="12622489" cy="1046296"/>
            <a:chOff x="-5297672" y="5194194"/>
            <a:chExt cx="16604405" cy="1376362"/>
          </a:xfrm>
        </p:grpSpPr>
        <p:pic>
          <p:nvPicPr>
            <p:cNvPr id="100"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1"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2" name="Picture 2" descr="C:\Users\jonahs\Documents\Dropbox\Projects SCOTT\Azure Deck\Source Images\server-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3"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4"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05"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448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23"/>
                                        </p:tgtEl>
                                      </p:cBhvr>
                                    </p:animEffect>
                                    <p:set>
                                      <p:cBhvr>
                                        <p:cTn id="7" dur="1" fill="hold">
                                          <p:stCondLst>
                                            <p:cond delay="499"/>
                                          </p:stCondLst>
                                        </p:cTn>
                                        <p:tgtEl>
                                          <p:spTgt spid="1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44"/>
                                        </p:tgtEl>
                                      </p:cBhvr>
                                    </p:animEffect>
                                    <p:set>
                                      <p:cBhvr>
                                        <p:cTn id="10" dur="1" fill="hold">
                                          <p:stCondLst>
                                            <p:cond delay="499"/>
                                          </p:stCondLst>
                                        </p:cTn>
                                        <p:tgtEl>
                                          <p:spTgt spid="14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1000"/>
                            </p:stCondLst>
                            <p:childTnLst>
                              <p:par>
                                <p:cTn id="19" presetID="10" presetClass="entr" presetSubtype="0" fill="hold" nodeType="afterEffect">
                                  <p:stCondLst>
                                    <p:cond delay="75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nodeType="withEffect">
                                  <p:stCondLst>
                                    <p:cond delay="7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childTnLst>
                          </p:cTn>
                        </p:par>
                        <p:par>
                          <p:cTn id="25" fill="hold">
                            <p:stCondLst>
                              <p:cond delay="2250"/>
                            </p:stCondLst>
                            <p:childTnLst>
                              <p:par>
                                <p:cTn id="26" presetID="10" presetClass="entr" presetSubtype="0" fill="hold" nodeType="after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3250"/>
                            </p:stCondLst>
                            <p:childTnLst>
                              <p:par>
                                <p:cTn id="30" presetID="10" presetClass="entr" presetSubtype="0"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299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CA" dirty="0" smtClean="0"/>
              <a:t>Concepts</a:t>
            </a:r>
            <a:endParaRPr lang="en-US" dirty="0"/>
          </a:p>
        </p:txBody>
      </p:sp>
    </p:spTree>
    <p:extLst>
      <p:ext uri="{BB962C8B-B14F-4D97-AF65-F5344CB8AC3E}">
        <p14:creationId xmlns:p14="http://schemas.microsoft.com/office/powerpoint/2010/main" val="159914630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2"/>
          <p:cNvSpPr>
            <a:spLocks noEditPoints="1"/>
          </p:cNvSpPr>
          <p:nvPr/>
        </p:nvSpPr>
        <p:spPr bwMode="auto">
          <a:xfrm flipH="1">
            <a:off x="1495286" y="2252750"/>
            <a:ext cx="2323116" cy="271655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34295" rtlCol="0" anchor="ctr"/>
          <a:lstStyle/>
          <a:p>
            <a:pPr algn="ctr" defTabSz="914363" fontAlgn="base">
              <a:lnSpc>
                <a:spcPct val="90000"/>
              </a:lnSpc>
              <a:spcBef>
                <a:spcPct val="0"/>
              </a:spcBef>
              <a:spcAft>
                <a:spcPct val="0"/>
              </a:spcAft>
              <a:buSzPct val="90000"/>
            </a:pPr>
            <a:r>
              <a:rPr lang="en-US" sz="7200" b="1" kern="0" dirty="0" smtClean="0">
                <a:gradFill>
                  <a:gsLst>
                    <a:gs pos="85000">
                      <a:srgbClr val="FFFFFF"/>
                    </a:gs>
                    <a:gs pos="0">
                      <a:srgbClr val="FFFFFF"/>
                    </a:gs>
                  </a:gsLst>
                  <a:lin ang="5400000" scaled="0"/>
                </a:gradFill>
                <a:ea typeface="Segoe UI" pitchFamily="34" charset="0"/>
                <a:cs typeface="Segoe UI" pitchFamily="34" charset="0"/>
              </a:rPr>
              <a:t>DB</a:t>
            </a:r>
            <a:endParaRPr lang="en-US" sz="7200" b="1" kern="0" dirty="0">
              <a:gradFill>
                <a:gsLst>
                  <a:gs pos="85000">
                    <a:srgbClr val="FFFFFF"/>
                  </a:gs>
                  <a:gs pos="0">
                    <a:srgbClr val="FFFFFF"/>
                  </a:gs>
                </a:gsLst>
                <a:lin ang="5400000" scaled="0"/>
              </a:gradFill>
              <a:ea typeface="Segoe UI" pitchFamily="34" charset="0"/>
              <a:cs typeface="Segoe UI" pitchFamily="34" charset="0"/>
            </a:endParaRPr>
          </a:p>
        </p:txBody>
      </p:sp>
      <p:sp>
        <p:nvSpPr>
          <p:cNvPr id="8"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SQL database</a:t>
            </a:r>
            <a:endParaRPr dirty="0">
              <a:solidFill>
                <a:srgbClr val="5F5F5F">
                  <a:alpha val="99000"/>
                </a:srgbClr>
              </a:solidFill>
            </a:endParaRPr>
          </a:p>
        </p:txBody>
      </p:sp>
      <p:sp>
        <p:nvSpPr>
          <p:cNvPr id="9"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Relational SQL Server Engine in the Cloud</a:t>
            </a:r>
          </a:p>
          <a:p>
            <a:pPr marL="3175" indent="0">
              <a:lnSpc>
                <a:spcPct val="100000"/>
              </a:lnSpc>
              <a:buFont typeface="Arial" pitchFamily="34" charset="0"/>
              <a:buNone/>
            </a:pPr>
            <a:r>
              <a:rPr lang="en-US" sz="2400" dirty="0">
                <a:solidFill>
                  <a:srgbClr val="5F5F5F">
                    <a:alpha val="99000"/>
                  </a:srgbClr>
                </a:solidFill>
                <a:latin typeface="Segoe UI"/>
              </a:rPr>
              <a:t>Clustered for high availability</a:t>
            </a:r>
          </a:p>
          <a:p>
            <a:pPr marL="3175" indent="0">
              <a:lnSpc>
                <a:spcPct val="100000"/>
              </a:lnSpc>
              <a:buFont typeface="Arial" pitchFamily="34" charset="0"/>
              <a:buNone/>
            </a:pPr>
            <a:r>
              <a:rPr lang="en-US" sz="2400" dirty="0">
                <a:solidFill>
                  <a:srgbClr val="5F5F5F">
                    <a:alpha val="99000"/>
                  </a:srgbClr>
                </a:solidFill>
                <a:latin typeface="Segoe UI"/>
              </a:rPr>
              <a:t>Fully Managed Service</a:t>
            </a:r>
          </a:p>
          <a:p>
            <a:pPr marL="3175" indent="0">
              <a:lnSpc>
                <a:spcPct val="100000"/>
              </a:lnSpc>
              <a:buFont typeface="Arial" pitchFamily="34" charset="0"/>
              <a:buNone/>
            </a:pPr>
            <a:r>
              <a:rPr lang="en-US" sz="2400" dirty="0">
                <a:solidFill>
                  <a:srgbClr val="5F5F5F">
                    <a:alpha val="99000"/>
                  </a:srgbClr>
                </a:solidFill>
                <a:latin typeface="Segoe UI"/>
              </a:rPr>
              <a:t>SQL Reporting support</a:t>
            </a:r>
          </a:p>
        </p:txBody>
      </p:sp>
    </p:spTree>
    <p:extLst>
      <p:ext uri="{BB962C8B-B14F-4D97-AF65-F5344CB8AC3E}">
        <p14:creationId xmlns:p14="http://schemas.microsoft.com/office/powerpoint/2010/main" val="365779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250"/>
                                        <p:tgtEl>
                                          <p:spTgt spid="9">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250"/>
                                        <p:tgtEl>
                                          <p:spTgt spid="9">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250"/>
                                        <p:tgtEl>
                                          <p:spTgt spid="9">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25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bright="-62000"/>
                    </a14:imgEffect>
                  </a14:imgLayer>
                </a14:imgProps>
              </a:ext>
              <a:ext uri="{28A0092B-C50C-407E-A947-70E740481C1C}">
                <a14:useLocalDpi xmlns:a14="http://schemas.microsoft.com/office/drawing/2010/main" val="0"/>
              </a:ext>
            </a:extLst>
          </a:blip>
          <a:stretch>
            <a:fillRect/>
          </a:stretch>
        </p:blipFill>
        <p:spPr>
          <a:xfrm>
            <a:off x="936051" y="2180069"/>
            <a:ext cx="3212327" cy="2909990"/>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Blob storage</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Highly available, scalable and secure file system</a:t>
            </a:r>
          </a:p>
          <a:p>
            <a:pPr marL="3175" indent="0">
              <a:lnSpc>
                <a:spcPct val="100000"/>
              </a:lnSpc>
              <a:buFont typeface="Arial" pitchFamily="34" charset="0"/>
              <a:buNone/>
            </a:pPr>
            <a:r>
              <a:rPr lang="en-US" sz="2400" dirty="0">
                <a:solidFill>
                  <a:srgbClr val="5F5F5F">
                    <a:alpha val="99000"/>
                  </a:srgbClr>
                </a:solidFill>
                <a:latin typeface="Segoe UI"/>
              </a:rPr>
              <a:t>Blobs can be exposed publically over http</a:t>
            </a:r>
          </a:p>
          <a:p>
            <a:pPr marL="3175" indent="0">
              <a:lnSpc>
                <a:spcPct val="100000"/>
              </a:lnSpc>
              <a:buFont typeface="Arial" pitchFamily="34" charset="0"/>
              <a:buNone/>
            </a:pPr>
            <a:r>
              <a:rPr lang="en-US" sz="2400" dirty="0">
                <a:solidFill>
                  <a:srgbClr val="5F5F5F">
                    <a:alpha val="99000"/>
                  </a:srgbClr>
                </a:solidFill>
                <a:latin typeface="Segoe UI"/>
              </a:rPr>
              <a:t>Continuous geo-replication across datacenters</a:t>
            </a:r>
          </a:p>
        </p:txBody>
      </p:sp>
    </p:spTree>
    <p:extLst>
      <p:ext uri="{BB962C8B-B14F-4D97-AF65-F5344CB8AC3E}">
        <p14:creationId xmlns:p14="http://schemas.microsoft.com/office/powerpoint/2010/main" val="2504390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188721" y="2334640"/>
            <a:ext cx="3055556" cy="3055556"/>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Cache</a:t>
            </a:r>
            <a:endParaRPr dirty="0">
              <a:solidFill>
                <a:srgbClr val="5F5F5F">
                  <a:alpha val="99000"/>
                </a:srgbClr>
              </a:solidFill>
            </a:endParaRPr>
          </a:p>
        </p:txBody>
      </p:sp>
      <p:sp>
        <p:nvSpPr>
          <p:cNvPr id="6"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Low latency, in-memory distributed cache</a:t>
            </a:r>
          </a:p>
          <a:p>
            <a:pPr marL="3175" indent="0">
              <a:lnSpc>
                <a:spcPct val="100000"/>
              </a:lnSpc>
              <a:buFont typeface="Arial" pitchFamily="34" charset="0"/>
              <a:buNone/>
            </a:pPr>
            <a:r>
              <a:rPr lang="en-US" sz="2400" dirty="0">
                <a:solidFill>
                  <a:srgbClr val="5F5F5F">
                    <a:alpha val="99000"/>
                  </a:srgbClr>
                </a:solidFill>
                <a:latin typeface="Segoe UI"/>
              </a:rPr>
              <a:t>Dynamically grow and shrink cache size</a:t>
            </a:r>
          </a:p>
          <a:p>
            <a:pPr marL="3175" indent="0">
              <a:lnSpc>
                <a:spcPct val="100000"/>
              </a:lnSpc>
              <a:buFont typeface="Arial" pitchFamily="34" charset="0"/>
              <a:buNone/>
            </a:pPr>
            <a:r>
              <a:rPr lang="en-US" sz="2400" dirty="0">
                <a:solidFill>
                  <a:srgbClr val="5F5F5F">
                    <a:alpha val="99000"/>
                  </a:srgbClr>
                </a:solidFill>
                <a:latin typeface="Segoe UI"/>
              </a:rPr>
              <a:t>High availability support</a:t>
            </a:r>
          </a:p>
          <a:p>
            <a:pPr marL="3175" indent="0">
              <a:lnSpc>
                <a:spcPct val="100000"/>
              </a:lnSpc>
              <a:buFont typeface="Arial" pitchFamily="34" charset="0"/>
              <a:buNone/>
            </a:pPr>
            <a:r>
              <a:rPr lang="en-US" sz="2400" dirty="0" err="1">
                <a:solidFill>
                  <a:srgbClr val="5F5F5F">
                    <a:alpha val="99000"/>
                  </a:srgbClr>
                </a:solidFill>
                <a:latin typeface="Segoe UI"/>
              </a:rPr>
              <a:t>Memcached</a:t>
            </a:r>
            <a:r>
              <a:rPr lang="en-US" sz="2400" dirty="0">
                <a:solidFill>
                  <a:srgbClr val="5F5F5F">
                    <a:alpha val="99000"/>
                  </a:srgbClr>
                </a:solidFill>
                <a:latin typeface="Segoe UI"/>
              </a:rPr>
              <a:t> protocol support</a:t>
            </a:r>
          </a:p>
        </p:txBody>
      </p:sp>
    </p:spTree>
    <p:extLst>
      <p:ext uri="{BB962C8B-B14F-4D97-AF65-F5344CB8AC3E}">
        <p14:creationId xmlns:p14="http://schemas.microsoft.com/office/powerpoint/2010/main" val="4282084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2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p:cNvSpPr txBox="1"/>
          <p:nvPr/>
        </p:nvSpPr>
        <p:spPr>
          <a:xfrm>
            <a:off x="1458141" y="2463806"/>
            <a:ext cx="3635453" cy="295466"/>
          </a:xfrm>
          <a:prstGeom prst="rect">
            <a:avLst/>
          </a:prstGeom>
          <a:noFill/>
        </p:spPr>
        <p:txBody>
          <a:bodyPr wrap="square" lIns="0" tIns="0" rIns="0" bIns="0" rtlCol="0">
            <a:spAutoFit/>
          </a:bodyPr>
          <a:lstStyle/>
          <a:p>
            <a:pPr>
              <a:lnSpc>
                <a:spcPct val="80000"/>
              </a:lnSpc>
              <a:buSzPct val="80000"/>
            </a:pPr>
            <a:r>
              <a:rPr lang="en-US" dirty="0" smtClean="0">
                <a:solidFill>
                  <a:srgbClr val="5F5F5F">
                    <a:alpha val="99000"/>
                  </a:srgbClr>
                </a:solidFill>
              </a:rPr>
              <a:t>Web Roles</a:t>
            </a:r>
            <a:endParaRPr lang="en-US" dirty="0">
              <a:solidFill>
                <a:srgbClr val="5F5F5F">
                  <a:alpha val="99000"/>
                </a:srgbClr>
              </a:solidFill>
            </a:endParaRPr>
          </a:p>
        </p:txBody>
      </p:sp>
      <p:grpSp>
        <p:nvGrpSpPr>
          <p:cNvPr id="24" name="Group 23"/>
          <p:cNvGrpSpPr/>
          <p:nvPr/>
        </p:nvGrpSpPr>
        <p:grpSpPr>
          <a:xfrm>
            <a:off x="1446212" y="2840257"/>
            <a:ext cx="2211227" cy="1486146"/>
            <a:chOff x="1446212" y="3738997"/>
            <a:chExt cx="2211227" cy="1486146"/>
          </a:xfrm>
        </p:grpSpPr>
        <p:sp>
          <p:nvSpPr>
            <p:cNvPr id="71" name="Rounded Rectangle 70"/>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25" name="Group 24"/>
          <p:cNvGrpSpPr/>
          <p:nvPr/>
        </p:nvGrpSpPr>
        <p:grpSpPr>
          <a:xfrm>
            <a:off x="3808412" y="2840257"/>
            <a:ext cx="2211227" cy="1486146"/>
            <a:chOff x="3808412" y="3738997"/>
            <a:chExt cx="2211227" cy="1486146"/>
          </a:xfrm>
        </p:grpSpPr>
        <p:sp>
          <p:nvSpPr>
            <p:cNvPr id="75" name="Rounded Rectangle 74"/>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26" name="Group 25"/>
          <p:cNvGrpSpPr/>
          <p:nvPr/>
        </p:nvGrpSpPr>
        <p:grpSpPr>
          <a:xfrm>
            <a:off x="6166186" y="2840257"/>
            <a:ext cx="2211227" cy="1486146"/>
            <a:chOff x="6166186" y="3738997"/>
            <a:chExt cx="2211227" cy="1486146"/>
          </a:xfrm>
        </p:grpSpPr>
        <p:sp>
          <p:nvSpPr>
            <p:cNvPr id="77" name="Rounded Rectangle 76"/>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27" name="Group 26"/>
          <p:cNvGrpSpPr/>
          <p:nvPr/>
        </p:nvGrpSpPr>
        <p:grpSpPr>
          <a:xfrm>
            <a:off x="8528386" y="2840257"/>
            <a:ext cx="2211227" cy="1486146"/>
            <a:chOff x="8528386" y="3738997"/>
            <a:chExt cx="2211227" cy="1486146"/>
          </a:xfrm>
        </p:grpSpPr>
        <p:sp>
          <p:nvSpPr>
            <p:cNvPr id="106" name="Rounded Rectangle 105"/>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28" name="Group 27"/>
          <p:cNvGrpSpPr/>
          <p:nvPr/>
        </p:nvGrpSpPr>
        <p:grpSpPr>
          <a:xfrm>
            <a:off x="1446212" y="3591615"/>
            <a:ext cx="9293401" cy="734788"/>
            <a:chOff x="1446212" y="4490355"/>
            <a:chExt cx="9293401" cy="734788"/>
          </a:xfrm>
        </p:grpSpPr>
        <p:sp>
          <p:nvSpPr>
            <p:cNvPr id="21" name="Round Same Side Corner Rectangle 20"/>
            <p:cNvSpPr/>
            <p:nvPr/>
          </p:nvSpPr>
          <p:spPr bwMode="auto">
            <a:xfrm rot="10800000" flipV="1">
              <a:off x="1446212"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18" name="Round Same Side Corner Rectangle 117"/>
            <p:cNvSpPr/>
            <p:nvPr/>
          </p:nvSpPr>
          <p:spPr bwMode="auto">
            <a:xfrm rot="10800000" flipV="1">
              <a:off x="38039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20" name="Round Same Side Corner Rectangle 119"/>
            <p:cNvSpPr/>
            <p:nvPr/>
          </p:nvSpPr>
          <p:spPr bwMode="auto">
            <a:xfrm rot="10800000" flipV="1">
              <a:off x="6161760"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22" name="Round Same Side Corner Rectangle 121"/>
            <p:cNvSpPr/>
            <p:nvPr/>
          </p:nvSpPr>
          <p:spPr bwMode="auto">
            <a:xfrm rot="10800000" flipV="1">
              <a:off x="85283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grpSp>
      <p:grpSp>
        <p:nvGrpSpPr>
          <p:cNvPr id="29" name="Group 28"/>
          <p:cNvGrpSpPr/>
          <p:nvPr/>
        </p:nvGrpSpPr>
        <p:grpSpPr>
          <a:xfrm>
            <a:off x="1603037" y="3737410"/>
            <a:ext cx="9136575" cy="443198"/>
            <a:chOff x="1603037" y="4636150"/>
            <a:chExt cx="9136575" cy="443198"/>
          </a:xfrm>
        </p:grpSpPr>
        <p:sp>
          <p:nvSpPr>
            <p:cNvPr id="22" name="TextBox 21"/>
            <p:cNvSpPr txBox="1"/>
            <p:nvPr/>
          </p:nvSpPr>
          <p:spPr>
            <a:xfrm>
              <a:off x="1603037" y="4636150"/>
              <a:ext cx="2054401"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solidFill>
                    <a:srgbClr val="FFFFFF">
                      <a:alpha val="99000"/>
                    </a:srgbClr>
                  </a:solidFill>
                  <a:latin typeface="Segoe UI Light"/>
                </a:rPr>
                <a:t>300MB</a:t>
              </a:r>
              <a:endParaRPr lang="en-US" sz="3200" dirty="0">
                <a:solidFill>
                  <a:srgbClr val="FFFFFF">
                    <a:alpha val="99000"/>
                  </a:srgbClr>
                </a:solidFill>
                <a:latin typeface="Segoe UI Light"/>
              </a:endParaRPr>
            </a:p>
          </p:txBody>
        </p:sp>
        <p:sp>
          <p:nvSpPr>
            <p:cNvPr id="119" name="TextBox 118"/>
            <p:cNvSpPr txBox="1"/>
            <p:nvPr/>
          </p:nvSpPr>
          <p:spPr>
            <a:xfrm>
              <a:off x="3960811" y="4636150"/>
              <a:ext cx="2058827"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sp>
          <p:nvSpPr>
            <p:cNvPr id="121" name="TextBox 120"/>
            <p:cNvSpPr txBox="1"/>
            <p:nvPr/>
          </p:nvSpPr>
          <p:spPr>
            <a:xfrm>
              <a:off x="6318585" y="4636150"/>
              <a:ext cx="2054401"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sp>
          <p:nvSpPr>
            <p:cNvPr id="123" name="TextBox 122"/>
            <p:cNvSpPr txBox="1"/>
            <p:nvPr/>
          </p:nvSpPr>
          <p:spPr>
            <a:xfrm>
              <a:off x="8676359" y="4636150"/>
              <a:ext cx="2063253"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grpSp>
      <p:sp>
        <p:nvSpPr>
          <p:cNvPr id="30" name="Rounded Rectangle 29"/>
          <p:cNvSpPr/>
          <p:nvPr/>
        </p:nvSpPr>
        <p:spPr bwMode="auto">
          <a:xfrm>
            <a:off x="1094015" y="3623107"/>
            <a:ext cx="9927771" cy="1519721"/>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5" name="TextBox 124"/>
          <p:cNvSpPr txBox="1"/>
          <p:nvPr/>
        </p:nvSpPr>
        <p:spPr>
          <a:xfrm>
            <a:off x="1458141" y="4561094"/>
            <a:ext cx="5340302" cy="393954"/>
          </a:xfrm>
          <a:prstGeom prst="rect">
            <a:avLst/>
          </a:prstGeom>
          <a:noFill/>
        </p:spPr>
        <p:txBody>
          <a:bodyPr wrap="square" lIns="0" tIns="0" rIns="0" bIns="0" rtlCol="0">
            <a:spAutoFit/>
          </a:bodyPr>
          <a:lstStyle/>
          <a:p>
            <a:pPr>
              <a:lnSpc>
                <a:spcPct val="80000"/>
              </a:lnSpc>
              <a:buSzPct val="80000"/>
            </a:pPr>
            <a:r>
              <a:rPr lang="en-US" sz="3200" dirty="0" smtClean="0">
                <a:solidFill>
                  <a:srgbClr val="5F5F5F">
                    <a:alpha val="99000"/>
                  </a:srgbClr>
                </a:solidFill>
                <a:latin typeface="Segoe UI Light"/>
              </a:rPr>
              <a:t>1.2GB Distributed Cache</a:t>
            </a:r>
            <a:endParaRPr lang="en-US" sz="3200" dirty="0">
              <a:solidFill>
                <a:srgbClr val="5F5F5F">
                  <a:alpha val="99000"/>
                </a:srgbClr>
              </a:solidFill>
              <a:latin typeface="Segoe UI Light"/>
            </a:endParaRPr>
          </a:p>
        </p:txBody>
      </p:sp>
      <p:sp>
        <p:nvSpPr>
          <p:cNvPr id="31"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distributed cache</a:t>
            </a:r>
            <a:endParaRPr dirty="0">
              <a:solidFill>
                <a:srgbClr val="FFFFFF"/>
              </a:solidFill>
            </a:endParaRPr>
          </a:p>
        </p:txBody>
      </p:sp>
    </p:spTree>
    <p:extLst>
      <p:ext uri="{BB962C8B-B14F-4D97-AF65-F5344CB8AC3E}">
        <p14:creationId xmlns:p14="http://schemas.microsoft.com/office/powerpoint/2010/main" val="920445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50"/>
                                        <p:tgtEl>
                                          <p:spTgt spid="2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250"/>
                                        <p:tgtEl>
                                          <p:spTgt spid="2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13"/>
                                        </p:tgtEl>
                                        <p:attrNameLst>
                                          <p:attrName>style.visibility</p:attrName>
                                        </p:attrNameLst>
                                      </p:cBhvr>
                                      <p:to>
                                        <p:strVal val="visible"/>
                                      </p:to>
                                    </p:set>
                                    <p:animEffect transition="in" filter="fade">
                                      <p:cBhvr>
                                        <p:cTn id="23" dur="500"/>
                                        <p:tgtEl>
                                          <p:spTgt spid="1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childTnLst>
                          </p:cTn>
                        </p:par>
                        <p:par>
                          <p:cTn id="29" fill="hold">
                            <p:stCondLst>
                              <p:cond delay="500"/>
                            </p:stCondLst>
                            <p:childTnLst>
                              <p:par>
                                <p:cTn id="30" presetID="10" presetClass="entr" presetSubtype="0" fill="hold" nodeType="afterEffect">
                                  <p:stCondLst>
                                    <p:cond delay="25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2000"/>
                                        <p:tgtEl>
                                          <p:spTgt spid="30"/>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25"/>
                                        </p:tgtEl>
                                        <p:attrNameLst>
                                          <p:attrName>style.visibility</p:attrName>
                                        </p:attrNameLst>
                                      </p:cBhvr>
                                      <p:to>
                                        <p:strVal val="visible"/>
                                      </p:to>
                                    </p:set>
                                    <p:animEffect transition="in" filter="fade">
                                      <p:cBhvr>
                                        <p:cTn id="4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30" grpId="0" animBg="1"/>
      <p:bldP spid="1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4289"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a:xfrm>
            <a:off x="2594654"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4549" y="4735036"/>
            <a:ext cx="5340302" cy="393954"/>
          </a:xfrm>
          <a:prstGeom prst="rect">
            <a:avLst/>
          </a:prstGeom>
          <a:noFill/>
        </p:spPr>
        <p:txBody>
          <a:bodyPr wrap="square" lIns="0" tIns="0" rIns="0" bIns="0" rtlCol="0">
            <a:spAutoFit/>
          </a:bodyPr>
          <a:lstStyle/>
          <a:p>
            <a:pPr algn="ctr">
              <a:lnSpc>
                <a:spcPct val="80000"/>
              </a:lnSpc>
              <a:buSzPct val="80000"/>
            </a:pPr>
            <a:r>
              <a:rPr lang="en-US" sz="3200" dirty="0" smtClean="0">
                <a:solidFill>
                  <a:srgbClr val="5F5F5F">
                    <a:alpha val="99000"/>
                  </a:srgbClr>
                </a:solidFill>
                <a:latin typeface="Segoe UI Light"/>
              </a:rPr>
              <a:t>24GB Distributed Cache</a:t>
            </a:r>
            <a:endParaRPr lang="en-US" sz="3200" dirty="0">
              <a:solidFill>
                <a:srgbClr val="5F5F5F">
                  <a:alpha val="99000"/>
                </a:srgbClr>
              </a:solidFill>
              <a:latin typeface="Segoe UI Light"/>
            </a:endParaRPr>
          </a:p>
        </p:txBody>
      </p:sp>
      <p:sp>
        <p:nvSpPr>
          <p:cNvPr id="86" name="TextBox 85"/>
          <p:cNvSpPr txBox="1"/>
          <p:nvPr/>
        </p:nvSpPr>
        <p:spPr>
          <a:xfrm>
            <a:off x="1458141" y="520249"/>
            <a:ext cx="3635453" cy="295466"/>
          </a:xfrm>
          <a:prstGeom prst="rect">
            <a:avLst/>
          </a:prstGeom>
          <a:noFill/>
        </p:spPr>
        <p:txBody>
          <a:bodyPr wrap="square" lIns="0" tIns="0" rIns="0" bIns="0" rtlCol="0">
            <a:spAutoFit/>
          </a:bodyPr>
          <a:lstStyle/>
          <a:p>
            <a:pPr>
              <a:lnSpc>
                <a:spcPct val="80000"/>
              </a:lnSpc>
              <a:buSzPct val="80000"/>
            </a:pPr>
            <a:r>
              <a:rPr lang="en-US" dirty="0">
                <a:solidFill>
                  <a:srgbClr val="5F5F5F">
                    <a:alpha val="99000"/>
                  </a:srgbClr>
                </a:solidFill>
              </a:rPr>
              <a:t>Web Roles</a:t>
            </a:r>
          </a:p>
        </p:txBody>
      </p:sp>
      <p:grpSp>
        <p:nvGrpSpPr>
          <p:cNvPr id="87" name="Group 86"/>
          <p:cNvGrpSpPr/>
          <p:nvPr/>
        </p:nvGrpSpPr>
        <p:grpSpPr>
          <a:xfrm>
            <a:off x="1446212"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08412"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6186"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8386"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2774"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16" name="Group 15"/>
          <p:cNvGrpSpPr/>
          <p:nvPr/>
        </p:nvGrpSpPr>
        <p:grpSpPr>
          <a:xfrm>
            <a:off x="6154974"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2" name="Group 1"/>
          <p:cNvGrpSpPr/>
          <p:nvPr/>
        </p:nvGrpSpPr>
        <p:grpSpPr>
          <a:xfrm>
            <a:off x="2540230" y="5652132"/>
            <a:ext cx="7645400" cy="914096"/>
            <a:chOff x="2540230" y="5652132"/>
            <a:chExt cx="7645400" cy="914096"/>
          </a:xfrm>
        </p:grpSpPr>
        <p:grpSp>
          <p:nvGrpSpPr>
            <p:cNvPr id="14" name="Group 13"/>
            <p:cNvGrpSpPr/>
            <p:nvPr/>
          </p:nvGrpSpPr>
          <p:grpSpPr>
            <a:xfrm>
              <a:off x="2540230"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smtClean="0">
                    <a:solidFill>
                      <a:srgbClr val="5F5F5F">
                        <a:alpha val="99000"/>
                      </a:srgbClr>
                    </a:solidFill>
                    <a:latin typeface="Segoe UI Light" pitchFamily="34" charset="0"/>
                  </a:rPr>
                  <a:t>2</a:t>
                </a:r>
                <a:endParaRPr lang="en-US" sz="6600" dirty="0">
                  <a:solidFill>
                    <a:srgbClr val="5F5F5F">
                      <a:alpha val="99000"/>
                    </a:srgbClr>
                  </a:solidFill>
                  <a:latin typeface="Segoe UI Light" pitchFamily="34" charset="0"/>
                </a:endParaRPr>
              </a:p>
            </p:txBody>
          </p:sp>
          <p:sp>
            <p:nvSpPr>
              <p:cNvPr id="148" name="Rectangle 147"/>
              <p:cNvSpPr/>
              <p:nvPr/>
            </p:nvSpPr>
            <p:spPr bwMode="auto">
              <a:xfrm>
                <a:off x="2543998" y="6093146"/>
                <a:ext cx="1113441" cy="26246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7" name="Rectangle 36"/>
            <p:cNvSpPr/>
            <p:nvPr/>
          </p:nvSpPr>
          <p:spPr bwMode="auto">
            <a:xfrm>
              <a:off x="3663377"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521582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21" presetClass="entr" presetSubtype="1" fill="hold" grpId="0" nodeType="afterEffect">
                                  <p:stCondLst>
                                    <p:cond delay="500"/>
                                  </p:stCondLst>
                                  <p:childTnLst>
                                    <p:set>
                                      <p:cBhvr>
                                        <p:cTn id="14" dur="1" fill="hold">
                                          <p:stCondLst>
                                            <p:cond delay="0"/>
                                          </p:stCondLst>
                                        </p:cTn>
                                        <p:tgtEl>
                                          <p:spTgt spid="30"/>
                                        </p:tgtEl>
                                        <p:attrNameLst>
                                          <p:attrName>style.visibility</p:attrName>
                                        </p:attrNameLst>
                                      </p:cBhvr>
                                      <p:to>
                                        <p:strVal val="visible"/>
                                      </p:to>
                                    </p:set>
                                    <p:animEffect transition="in" filter="wheel(1)">
                                      <p:cBhvr>
                                        <p:cTn id="15" dur="1500"/>
                                        <p:tgtEl>
                                          <p:spTgt spid="30"/>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4289"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a:xfrm>
            <a:off x="2594654"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4549" y="4735036"/>
            <a:ext cx="5340302" cy="393954"/>
          </a:xfrm>
          <a:prstGeom prst="rect">
            <a:avLst/>
          </a:prstGeom>
          <a:noFill/>
        </p:spPr>
        <p:txBody>
          <a:bodyPr wrap="square" lIns="0" tIns="0" rIns="0" bIns="0" rtlCol="0">
            <a:spAutoFit/>
          </a:bodyPr>
          <a:lstStyle/>
          <a:p>
            <a:pPr algn="ctr">
              <a:lnSpc>
                <a:spcPct val="80000"/>
              </a:lnSpc>
              <a:buSzPct val="80000"/>
            </a:pPr>
            <a:r>
              <a:rPr lang="en-US" sz="3200" dirty="0" smtClean="0">
                <a:gradFill>
                  <a:gsLst>
                    <a:gs pos="0">
                      <a:srgbClr val="FFFFFF"/>
                    </a:gs>
                    <a:gs pos="100000">
                      <a:srgbClr val="FFFFFF"/>
                    </a:gs>
                  </a:gsLst>
                  <a:lin ang="5400000" scaled="0"/>
                </a:gradFill>
              </a:rPr>
              <a:t>24GB Distributed Cache</a:t>
            </a:r>
            <a:endParaRPr lang="en-US" sz="3200" dirty="0">
              <a:gradFill>
                <a:gsLst>
                  <a:gs pos="0">
                    <a:srgbClr val="FFFFFF"/>
                  </a:gs>
                  <a:gs pos="100000">
                    <a:srgbClr val="FFFFFF"/>
                  </a:gs>
                </a:gsLst>
                <a:lin ang="5400000" scaled="0"/>
              </a:gradFill>
            </a:endParaRPr>
          </a:p>
        </p:txBody>
      </p:sp>
      <p:sp>
        <p:nvSpPr>
          <p:cNvPr id="86" name="TextBox 85"/>
          <p:cNvSpPr txBox="1"/>
          <p:nvPr/>
        </p:nvSpPr>
        <p:spPr>
          <a:xfrm>
            <a:off x="1458141" y="520249"/>
            <a:ext cx="3635453" cy="295466"/>
          </a:xfrm>
          <a:prstGeom prst="rect">
            <a:avLst/>
          </a:prstGeom>
          <a:noFill/>
        </p:spPr>
        <p:txBody>
          <a:bodyPr wrap="square" lIns="0" tIns="0" rIns="0" bIns="0" rtlCol="0">
            <a:spAutoFit/>
          </a:bodyPr>
          <a:lstStyle/>
          <a:p>
            <a:pPr>
              <a:lnSpc>
                <a:spcPct val="80000"/>
              </a:lnSpc>
              <a:buSzPct val="80000"/>
            </a:pPr>
            <a:r>
              <a:rPr lang="en-US" dirty="0">
                <a:solidFill>
                  <a:srgbClr val="5F5F5F">
                    <a:alpha val="99000"/>
                  </a:srgbClr>
                </a:solidFill>
              </a:rPr>
              <a:t>Web Roles</a:t>
            </a:r>
          </a:p>
        </p:txBody>
      </p:sp>
      <p:grpSp>
        <p:nvGrpSpPr>
          <p:cNvPr id="87" name="Group 86"/>
          <p:cNvGrpSpPr/>
          <p:nvPr/>
        </p:nvGrpSpPr>
        <p:grpSpPr>
          <a:xfrm>
            <a:off x="1446212"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08412"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6186"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8386"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2774"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16" name="Group 15"/>
          <p:cNvGrpSpPr/>
          <p:nvPr/>
        </p:nvGrpSpPr>
        <p:grpSpPr>
          <a:xfrm>
            <a:off x="6154974"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14" name="Group 13"/>
          <p:cNvGrpSpPr/>
          <p:nvPr/>
        </p:nvGrpSpPr>
        <p:grpSpPr>
          <a:xfrm>
            <a:off x="2540230"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smtClean="0">
                  <a:solidFill>
                    <a:srgbClr val="5F5F5F">
                      <a:alpha val="99000"/>
                    </a:srgbClr>
                  </a:solidFill>
                  <a:latin typeface="Segoe UI Light" pitchFamily="34" charset="0"/>
                </a:rPr>
                <a:t>4</a:t>
              </a:r>
              <a:endParaRPr lang="en-US" sz="6600" dirty="0">
                <a:solidFill>
                  <a:srgbClr val="5F5F5F">
                    <a:alpha val="99000"/>
                  </a:srgbClr>
                </a:solidFill>
                <a:latin typeface="Segoe UI Light" pitchFamily="34" charset="0"/>
              </a:endParaRPr>
            </a:p>
          </p:txBody>
        </p:sp>
        <p:sp>
          <p:nvSpPr>
            <p:cNvPr id="148" name="Rectangle 147"/>
            <p:cNvSpPr/>
            <p:nvPr/>
          </p:nvSpPr>
          <p:spPr bwMode="auto">
            <a:xfrm>
              <a:off x="2543998" y="6093146"/>
              <a:ext cx="2705335"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7" name="Group 36"/>
          <p:cNvGrpSpPr/>
          <p:nvPr/>
        </p:nvGrpSpPr>
        <p:grpSpPr>
          <a:xfrm>
            <a:off x="1415390" y="3028345"/>
            <a:ext cx="2211227" cy="1486146"/>
            <a:chOff x="3854418" y="3028345"/>
            <a:chExt cx="2211227" cy="1486146"/>
          </a:xfrm>
        </p:grpSpPr>
        <p:grpSp>
          <p:nvGrpSpPr>
            <p:cNvPr id="38" name="Group 37"/>
            <p:cNvGrpSpPr/>
            <p:nvPr/>
          </p:nvGrpSpPr>
          <p:grpSpPr>
            <a:xfrm>
              <a:off x="3854418" y="3028345"/>
              <a:ext cx="2211227" cy="1486146"/>
              <a:chOff x="1446212" y="3738997"/>
              <a:chExt cx="2211227" cy="1486146"/>
            </a:xfrm>
          </p:grpSpPr>
          <p:sp>
            <p:nvSpPr>
              <p:cNvPr id="40" name="Rounded Rectangle 39"/>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39" name="TextBox 38"/>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42" name="Group 41"/>
          <p:cNvGrpSpPr/>
          <p:nvPr/>
        </p:nvGrpSpPr>
        <p:grpSpPr>
          <a:xfrm>
            <a:off x="8516546" y="3028345"/>
            <a:ext cx="2211227" cy="1486146"/>
            <a:chOff x="6216618" y="3028345"/>
            <a:chExt cx="2211227" cy="1486146"/>
          </a:xfrm>
        </p:grpSpPr>
        <p:grpSp>
          <p:nvGrpSpPr>
            <p:cNvPr id="43" name="Group 42"/>
            <p:cNvGrpSpPr/>
            <p:nvPr/>
          </p:nvGrpSpPr>
          <p:grpSpPr>
            <a:xfrm>
              <a:off x="6216618" y="3028345"/>
              <a:ext cx="2211227" cy="1486146"/>
              <a:chOff x="3808412" y="3738997"/>
              <a:chExt cx="2211227" cy="1486146"/>
            </a:xfrm>
          </p:grpSpPr>
          <p:sp>
            <p:nvSpPr>
              <p:cNvPr id="45" name="Rounded Rectangle 44"/>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44" name="TextBox 43"/>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sp>
        <p:nvSpPr>
          <p:cNvPr id="47" name="TextBox 46"/>
          <p:cNvSpPr txBox="1"/>
          <p:nvPr/>
        </p:nvSpPr>
        <p:spPr>
          <a:xfrm>
            <a:off x="3472839" y="4733326"/>
            <a:ext cx="5340302" cy="393954"/>
          </a:xfrm>
          <a:prstGeom prst="rect">
            <a:avLst/>
          </a:prstGeom>
          <a:noFill/>
        </p:spPr>
        <p:txBody>
          <a:bodyPr wrap="square" lIns="0" tIns="0" rIns="0" bIns="0" rtlCol="0">
            <a:spAutoFit/>
          </a:bodyPr>
          <a:lstStyle/>
          <a:p>
            <a:pPr algn="ctr">
              <a:lnSpc>
                <a:spcPct val="80000"/>
              </a:lnSpc>
              <a:buSzPct val="80000"/>
            </a:pPr>
            <a:r>
              <a:rPr lang="en-US" sz="3200" dirty="0">
                <a:solidFill>
                  <a:srgbClr val="5F5F5F">
                    <a:alpha val="99000"/>
                  </a:srgbClr>
                </a:solidFill>
                <a:latin typeface="Segoe UI Light"/>
              </a:rPr>
              <a:t>48GB Distributed Cache</a:t>
            </a:r>
          </a:p>
        </p:txBody>
      </p:sp>
      <p:sp>
        <p:nvSpPr>
          <p:cNvPr id="48" name="Rectangle 47"/>
          <p:cNvSpPr/>
          <p:nvPr/>
        </p:nvSpPr>
        <p:spPr bwMode="auto">
          <a:xfrm>
            <a:off x="5238090"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43699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250"/>
                                        <p:tgtEl>
                                          <p:spTgt spid="37"/>
                                        </p:tgtEl>
                                        <p:attrNameLst>
                                          <p:attrName>ppt_x</p:attrName>
                                        </p:attrNameLst>
                                      </p:cBhvr>
                                      <p:tavLst>
                                        <p:tav tm="0">
                                          <p:val>
                                            <p:strVal val="#ppt_x+#ppt_w*1.125000"/>
                                          </p:val>
                                        </p:tav>
                                        <p:tav tm="100000">
                                          <p:val>
                                            <p:strVal val="#ppt_x"/>
                                          </p:val>
                                        </p:tav>
                                      </p:tavLst>
                                    </p:anim>
                                    <p:animEffect transition="in" filter="wipe(left)">
                                      <p:cBhvr>
                                        <p:cTn id="8" dur="1250"/>
                                        <p:tgtEl>
                                          <p:spTgt spid="37"/>
                                        </p:tgtEl>
                                      </p:cBhvr>
                                    </p:animEffect>
                                  </p:childTnLst>
                                </p:cTn>
                              </p:par>
                              <p:par>
                                <p:cTn id="9" presetID="12" presetClass="entr" presetSubtype="8"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250"/>
                                        <p:tgtEl>
                                          <p:spTgt spid="42"/>
                                        </p:tgtEl>
                                        <p:attrNameLst>
                                          <p:attrName>ppt_x</p:attrName>
                                        </p:attrNameLst>
                                      </p:cBhvr>
                                      <p:tavLst>
                                        <p:tav tm="0">
                                          <p:val>
                                            <p:strVal val="#ppt_x-#ppt_w*1.125000"/>
                                          </p:val>
                                        </p:tav>
                                        <p:tav tm="100000">
                                          <p:val>
                                            <p:strVal val="#ppt_x"/>
                                          </p:val>
                                        </p:tav>
                                      </p:tavLst>
                                    </p:anim>
                                    <p:animEffect transition="in" filter="wipe(right)">
                                      <p:cBhvr>
                                        <p:cTn id="12" dur="1250"/>
                                        <p:tgtEl>
                                          <p:spTgt spid="42"/>
                                        </p:tgtEl>
                                      </p:cBhvr>
                                    </p:animEffect>
                                  </p:childTnLst>
                                </p:cTn>
                              </p:par>
                            </p:childTnLst>
                          </p:cTn>
                        </p:par>
                        <p:par>
                          <p:cTn id="13" fill="hold">
                            <p:stCondLst>
                              <p:cond delay="1250"/>
                            </p:stCondLst>
                            <p:childTnLst>
                              <p:par>
                                <p:cTn id="14" presetID="10" presetClass="exit" presetSubtype="0" fill="hold" grpId="0" nodeType="afterEffect">
                                  <p:stCondLst>
                                    <p:cond delay="0"/>
                                  </p:stCondLst>
                                  <p:childTnLst>
                                    <p:animEffect transition="out" filter="fade">
                                      <p:cBhvr>
                                        <p:cTn id="15" dur="500"/>
                                        <p:tgtEl>
                                          <p:spTgt spid="83"/>
                                        </p:tgtEl>
                                      </p:cBhvr>
                                    </p:animEffect>
                                    <p:set>
                                      <p:cBhvr>
                                        <p:cTn id="16" dur="1" fill="hold">
                                          <p:stCondLst>
                                            <p:cond delay="499"/>
                                          </p:stCondLst>
                                        </p:cTn>
                                        <p:tgtEl>
                                          <p:spTgt spid="83"/>
                                        </p:tgtEl>
                                        <p:attrNameLst>
                                          <p:attrName>style.visibility</p:attrName>
                                        </p:attrNameLst>
                                      </p:cBhvr>
                                      <p:to>
                                        <p:strVal val="hidden"/>
                                      </p:to>
                                    </p:se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4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381850" y="1958785"/>
            <a:ext cx="3208438" cy="320843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Identity</a:t>
            </a:r>
            <a:endParaRPr dirty="0">
              <a:solidFill>
                <a:srgbClr val="5F5F5F">
                  <a:alpha val="99000"/>
                </a:srgbClr>
              </a:solidFill>
            </a:endParaRPr>
          </a:p>
        </p:txBody>
      </p:sp>
      <p:sp>
        <p:nvSpPr>
          <p:cNvPr id="7"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Integrate with enterprise identity</a:t>
            </a:r>
          </a:p>
          <a:p>
            <a:pPr marL="3175" indent="0">
              <a:lnSpc>
                <a:spcPct val="100000"/>
              </a:lnSpc>
              <a:buFont typeface="Arial" pitchFamily="34" charset="0"/>
              <a:buNone/>
            </a:pPr>
            <a:r>
              <a:rPr lang="en-US" sz="2400" dirty="0">
                <a:solidFill>
                  <a:srgbClr val="5F5F5F">
                    <a:alpha val="99000"/>
                  </a:srgbClr>
                </a:solidFill>
                <a:latin typeface="Segoe UI"/>
              </a:rPr>
              <a:t>Enable single sign-on within your apps</a:t>
            </a:r>
          </a:p>
          <a:p>
            <a:pPr marL="3175" indent="0">
              <a:lnSpc>
                <a:spcPct val="100000"/>
              </a:lnSpc>
              <a:buFont typeface="Arial" pitchFamily="34" charset="0"/>
              <a:buNone/>
            </a:pPr>
            <a:r>
              <a:rPr lang="en-US" sz="2400" dirty="0">
                <a:solidFill>
                  <a:srgbClr val="5F5F5F">
                    <a:alpha val="99000"/>
                  </a:srgbClr>
                </a:solidFill>
                <a:latin typeface="Segoe UI"/>
              </a:rPr>
              <a:t>Enterprise Graph REST API</a:t>
            </a:r>
          </a:p>
          <a:p>
            <a:pPr marL="3175" indent="0">
              <a:lnSpc>
                <a:spcPct val="100000"/>
              </a:lnSpc>
              <a:buFont typeface="Arial" pitchFamily="34" charset="0"/>
              <a:buNone/>
            </a:pPr>
            <a:r>
              <a:rPr lang="en-US" sz="2400" dirty="0">
                <a:solidFill>
                  <a:srgbClr val="5F5F5F">
                    <a:alpha val="99000"/>
                  </a:srgbClr>
                </a:solidFill>
                <a:latin typeface="Segoe UI"/>
              </a:rPr>
              <a:t>93% of Fortune 1000 use Active Directory</a:t>
            </a:r>
          </a:p>
        </p:txBody>
      </p:sp>
    </p:spTree>
    <p:extLst>
      <p:ext uri="{BB962C8B-B14F-4D97-AF65-F5344CB8AC3E}">
        <p14:creationId xmlns:p14="http://schemas.microsoft.com/office/powerpoint/2010/main" val="3084280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3473" y="2060513"/>
            <a:ext cx="2892488" cy="289248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Service </a:t>
            </a:r>
            <a:r>
              <a:rPr dirty="0">
                <a:solidFill>
                  <a:srgbClr val="5F5F5F">
                    <a:alpha val="99000"/>
                  </a:srgbClr>
                </a:solidFill>
              </a:rPr>
              <a:t>bus</a:t>
            </a: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Secure messaging and relay capabilities</a:t>
            </a:r>
          </a:p>
          <a:p>
            <a:pPr marL="3175" indent="0">
              <a:lnSpc>
                <a:spcPct val="100000"/>
              </a:lnSpc>
              <a:buFont typeface="Arial" pitchFamily="34" charset="0"/>
              <a:buNone/>
            </a:pPr>
            <a:r>
              <a:rPr lang="en-US" sz="2400" dirty="0">
                <a:solidFill>
                  <a:srgbClr val="5F5F5F">
                    <a:alpha val="99000"/>
                  </a:srgbClr>
                </a:solidFill>
                <a:latin typeface="Segoe UI"/>
              </a:rPr>
              <a:t>Easily build hybrid apps</a:t>
            </a:r>
          </a:p>
          <a:p>
            <a:pPr marL="3175" indent="0">
              <a:lnSpc>
                <a:spcPct val="100000"/>
              </a:lnSpc>
              <a:buFont typeface="Arial" pitchFamily="34" charset="0"/>
              <a:buNone/>
            </a:pPr>
            <a:r>
              <a:rPr lang="en-US" sz="2400" dirty="0">
                <a:solidFill>
                  <a:srgbClr val="5F5F5F">
                    <a:alpha val="99000"/>
                  </a:srgbClr>
                </a:solidFill>
                <a:latin typeface="Segoe UI"/>
              </a:rPr>
              <a:t>Enable loosely coupled solutions</a:t>
            </a:r>
          </a:p>
        </p:txBody>
      </p:sp>
    </p:spTree>
    <p:extLst>
      <p:ext uri="{BB962C8B-B14F-4D97-AF65-F5344CB8AC3E}">
        <p14:creationId xmlns:p14="http://schemas.microsoft.com/office/powerpoint/2010/main" val="1024004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933825" y="953994"/>
            <a:ext cx="7791199" cy="1962622"/>
            <a:chOff x="3933825" y="953994"/>
            <a:chExt cx="7791199" cy="1962622"/>
          </a:xfrm>
        </p:grpSpPr>
        <p:sp>
          <p:nvSpPr>
            <p:cNvPr id="4" name="Rounded Rectangle 3"/>
            <p:cNvSpPr/>
            <p:nvPr/>
          </p:nvSpPr>
          <p:spPr bwMode="auto">
            <a:xfrm>
              <a:off x="3933825" y="953994"/>
              <a:ext cx="7791199" cy="1962622"/>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0" name="TextBox 29"/>
            <p:cNvSpPr txBox="1"/>
            <p:nvPr/>
          </p:nvSpPr>
          <p:spPr>
            <a:xfrm>
              <a:off x="4098581" y="1093367"/>
              <a:ext cx="2615878"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a:t>
              </a:r>
              <a:endParaRPr lang="en-US" sz="1800" dirty="0">
                <a:gradFill>
                  <a:gsLst>
                    <a:gs pos="0">
                      <a:srgbClr val="FFFFFF"/>
                    </a:gs>
                    <a:gs pos="100000">
                      <a:srgbClr val="FFFFFF"/>
                    </a:gs>
                  </a:gsLst>
                  <a:lin ang="5400000" scaled="0"/>
                </a:gradFill>
              </a:endParaRPr>
            </a:p>
          </p:txBody>
        </p:sp>
        <p:grpSp>
          <p:nvGrpSpPr>
            <p:cNvPr id="38" name="Group 37"/>
            <p:cNvGrpSpPr/>
            <p:nvPr/>
          </p:nvGrpSpPr>
          <p:grpSpPr>
            <a:xfrm>
              <a:off x="7247248" y="1440301"/>
              <a:ext cx="4281055" cy="1251732"/>
              <a:chOff x="3093834" y="4675909"/>
              <a:chExt cx="4281055" cy="1251732"/>
            </a:xfrm>
          </p:grpSpPr>
          <p:sp>
            <p:nvSpPr>
              <p:cNvPr id="39" name="Rectangle 38"/>
              <p:cNvSpPr/>
              <p:nvPr/>
            </p:nvSpPr>
            <p:spPr bwMode="auto">
              <a:xfrm>
                <a:off x="3093834" y="4675909"/>
                <a:ext cx="4281055" cy="12517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0" name="TextBox 39"/>
              <p:cNvSpPr txBox="1"/>
              <p:nvPr/>
            </p:nvSpPr>
            <p:spPr>
              <a:xfrm>
                <a:off x="4199540" y="5173345"/>
                <a:ext cx="2840863" cy="295466"/>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Service bus relay</a:t>
                </a:r>
                <a:endParaRPr lang="en-US"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142102" y="4797948"/>
                <a:ext cx="1025838" cy="1025838"/>
              </a:xfrm>
              <a:prstGeom prst="rect">
                <a:avLst/>
              </a:prstGeom>
            </p:spPr>
          </p:pic>
        </p:grpSp>
        <p:sp>
          <p:nvSpPr>
            <p:cNvPr id="31" name="Rounded Rectangle 30"/>
            <p:cNvSpPr/>
            <p:nvPr/>
          </p:nvSpPr>
          <p:spPr bwMode="auto">
            <a:xfrm>
              <a:off x="4480345" y="1440301"/>
              <a:ext cx="2197362" cy="1251732"/>
            </a:xfrm>
            <a:prstGeom prst="roundRect">
              <a:avLst>
                <a:gd name="adj" fmla="val 399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120650" indent="-120650" defTabSz="914099" fontAlgn="base">
                <a:spcBef>
                  <a:spcPct val="0"/>
                </a:spcBef>
                <a:spcAft>
                  <a:spcPct val="0"/>
                </a:spcAft>
              </a:pPr>
              <a:r>
                <a:rPr lang="en-US" dirty="0" smtClean="0">
                  <a:gradFill>
                    <a:gsLst>
                      <a:gs pos="0">
                        <a:srgbClr val="FFFFFF"/>
                      </a:gs>
                      <a:gs pos="100000">
                        <a:srgbClr val="FFFFFF"/>
                      </a:gs>
                    </a:gsLst>
                    <a:lin ang="5400000" scaled="0"/>
                  </a:gradFill>
                </a:rPr>
                <a:t>	</a:t>
              </a:r>
              <a:r>
                <a:rPr lang="en-US" dirty="0">
                  <a:gradFill>
                    <a:gsLst>
                      <a:gs pos="0">
                        <a:srgbClr val="FFFFFF"/>
                      </a:gs>
                      <a:gs pos="100000">
                        <a:srgbClr val="FFFFFF"/>
                      </a:gs>
                    </a:gsLst>
                    <a:lin ang="5400000" scaled="0"/>
                  </a:gradFill>
                </a:rPr>
                <a:t>C</a:t>
              </a:r>
              <a:r>
                <a:rPr lang="en-US" dirty="0" smtClean="0">
                  <a:gradFill>
                    <a:gsLst>
                      <a:gs pos="0">
                        <a:srgbClr val="FFFFFF"/>
                      </a:gs>
                      <a:gs pos="100000">
                        <a:srgbClr val="FFFFFF"/>
                      </a:gs>
                    </a:gsLst>
                    <a:lin ang="5400000" scaled="0"/>
                  </a:gradFill>
                </a:rPr>
                <a:t>loud </a:t>
              </a:r>
              <a:r>
                <a:rPr lang="en-US" dirty="0">
                  <a:gradFill>
                    <a:gsLst>
                      <a:gs pos="0">
                        <a:srgbClr val="FFFFFF"/>
                      </a:gs>
                      <a:gs pos="100000">
                        <a:srgbClr val="FFFFFF"/>
                      </a:gs>
                    </a:gsLst>
                    <a:lin ang="5400000" scaled="0"/>
                  </a:gradFill>
                </a:rPr>
                <a:t>a</a:t>
              </a:r>
              <a:r>
                <a:rPr lang="en-US" dirty="0" smtClean="0">
                  <a:gradFill>
                    <a:gsLst>
                      <a:gs pos="0">
                        <a:srgbClr val="FFFFFF"/>
                      </a:gs>
                      <a:gs pos="100000">
                        <a:srgbClr val="FFFFFF"/>
                      </a:gs>
                    </a:gsLst>
                    <a:lin ang="5400000" scaled="0"/>
                  </a:gradFill>
                </a:rPr>
                <a:t>pplication</a:t>
              </a:r>
            </a:p>
          </p:txBody>
        </p:sp>
      </p:grpSp>
      <p:sp>
        <p:nvSpPr>
          <p:cNvPr id="42" name="Down Arrow 41"/>
          <p:cNvSpPr/>
          <p:nvPr/>
        </p:nvSpPr>
        <p:spPr bwMode="auto">
          <a:xfrm rot="16200000">
            <a:off x="3377797" y="1217047"/>
            <a:ext cx="480736" cy="1630523"/>
          </a:xfrm>
          <a:prstGeom prst="downArrow">
            <a:avLst>
              <a:gd name="adj1" fmla="val 42122"/>
              <a:gd name="adj2" fmla="val 62085"/>
            </a:avLst>
          </a:pr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5" name="Group 4"/>
          <p:cNvGrpSpPr/>
          <p:nvPr/>
        </p:nvGrpSpPr>
        <p:grpSpPr>
          <a:xfrm>
            <a:off x="4367099" y="3379209"/>
            <a:ext cx="2524447" cy="737755"/>
            <a:chOff x="4367099" y="3379209"/>
            <a:chExt cx="2524447" cy="737755"/>
          </a:xfrm>
        </p:grpSpPr>
        <p:pic>
          <p:nvPicPr>
            <p:cNvPr id="25" name="Picture 2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67099" y="3379209"/>
              <a:ext cx="737755" cy="737755"/>
            </a:xfrm>
            <a:prstGeom prst="rect">
              <a:avLst/>
            </a:prstGeom>
          </p:spPr>
        </p:pic>
        <p:sp>
          <p:nvSpPr>
            <p:cNvPr id="32" name="TextBox 31"/>
            <p:cNvSpPr txBox="1"/>
            <p:nvPr/>
          </p:nvSpPr>
          <p:spPr>
            <a:xfrm>
              <a:off x="5248252" y="3651932"/>
              <a:ext cx="1643294" cy="246221"/>
            </a:xfrm>
            <a:prstGeom prst="rect">
              <a:avLst/>
            </a:prstGeom>
            <a:noFill/>
          </p:spPr>
          <p:txBody>
            <a:bodyPr wrap="square" lIns="0" tIns="0" rIns="0" bIns="0" rtlCol="0">
              <a:spAutoFit/>
            </a:bodyPr>
            <a:lstStyle/>
            <a:p>
              <a:pPr>
                <a:lnSpc>
                  <a:spcPct val="80000"/>
                </a:lnSpc>
                <a:buSzPct val="80000"/>
              </a:pPr>
              <a:r>
                <a:rPr lang="en-US" sz="2000" dirty="0" smtClean="0">
                  <a:gradFill>
                    <a:gsLst>
                      <a:gs pos="0">
                        <a:srgbClr val="FFFFFF"/>
                      </a:gs>
                      <a:gs pos="100000">
                        <a:srgbClr val="FFFFFF"/>
                      </a:gs>
                    </a:gsLst>
                    <a:lin ang="5400000" scaled="0"/>
                  </a:gradFill>
                </a:rPr>
                <a:t>Internet</a:t>
              </a:r>
              <a:endParaRPr lang="en-US" sz="2000" dirty="0">
                <a:gradFill>
                  <a:gsLst>
                    <a:gs pos="0">
                      <a:srgbClr val="FFFFFF"/>
                    </a:gs>
                    <a:gs pos="100000">
                      <a:srgbClr val="FFFFFF"/>
                    </a:gs>
                  </a:gsLst>
                  <a:lin ang="5400000" scaled="0"/>
                </a:gradFill>
              </a:endParaRPr>
            </a:p>
          </p:txBody>
        </p:sp>
      </p:grpSp>
      <p:sp>
        <p:nvSpPr>
          <p:cNvPr id="27" name="Down Arrow 26"/>
          <p:cNvSpPr/>
          <p:nvPr/>
        </p:nvSpPr>
        <p:spPr bwMode="auto">
          <a:xfrm rot="16200000">
            <a:off x="6722111" y="1745110"/>
            <a:ext cx="480736" cy="569540"/>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9" name="Down Arrow 28"/>
          <p:cNvSpPr/>
          <p:nvPr/>
        </p:nvSpPr>
        <p:spPr bwMode="auto">
          <a:xfrm rot="10800000">
            <a:off x="9985951" y="2800348"/>
            <a:ext cx="480736" cy="2238376"/>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 name="Group 1"/>
          <p:cNvGrpSpPr/>
          <p:nvPr/>
        </p:nvGrpSpPr>
        <p:grpSpPr>
          <a:xfrm>
            <a:off x="3933825" y="4524375"/>
            <a:ext cx="7791199" cy="1771650"/>
            <a:chOff x="3933825" y="4524375"/>
            <a:chExt cx="7791199" cy="1771650"/>
          </a:xfrm>
        </p:grpSpPr>
        <p:sp>
          <p:nvSpPr>
            <p:cNvPr id="36" name="Rounded Rectangle 35"/>
            <p:cNvSpPr/>
            <p:nvPr/>
          </p:nvSpPr>
          <p:spPr bwMode="auto">
            <a:xfrm>
              <a:off x="3933825" y="4524375"/>
              <a:ext cx="7791199" cy="1771650"/>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 name="TextBox 25"/>
            <p:cNvSpPr txBox="1"/>
            <p:nvPr/>
          </p:nvSpPr>
          <p:spPr>
            <a:xfrm>
              <a:off x="4098581" y="4659683"/>
              <a:ext cx="2615878" cy="221599"/>
            </a:xfrm>
            <a:prstGeom prst="rect">
              <a:avLst/>
            </a:prstGeom>
            <a:noFill/>
          </p:spPr>
          <p:txBody>
            <a:bodyPr wrap="square" lIns="0" tIns="0" rIns="0" bIns="0" rtlCol="0">
              <a:spAutoFit/>
            </a:bodyPr>
            <a:lstStyle/>
            <a:p>
              <a:pPr>
                <a:lnSpc>
                  <a:spcPct val="80000"/>
                </a:lnSpc>
                <a:buSzPct val="80000"/>
              </a:pPr>
              <a:r>
                <a:rPr lang="en-US" sz="1800" dirty="0">
                  <a:gradFill>
                    <a:gsLst>
                      <a:gs pos="0">
                        <a:srgbClr val="FFFFFF"/>
                      </a:gs>
                      <a:gs pos="100000">
                        <a:srgbClr val="FFFFFF"/>
                      </a:gs>
                    </a:gsLst>
                    <a:lin ang="5400000" scaled="0"/>
                  </a:gradFill>
                </a:rPr>
                <a:t>Enterprise</a:t>
              </a:r>
            </a:p>
          </p:txBody>
        </p:sp>
        <p:grpSp>
          <p:nvGrpSpPr>
            <p:cNvPr id="58" name="Group 57"/>
            <p:cNvGrpSpPr/>
            <p:nvPr/>
          </p:nvGrpSpPr>
          <p:grpSpPr>
            <a:xfrm>
              <a:off x="7129727" y="4947960"/>
              <a:ext cx="4272237" cy="1111032"/>
              <a:chOff x="3093834" y="4675909"/>
              <a:chExt cx="4281056" cy="1633450"/>
            </a:xfrm>
          </p:grpSpPr>
          <p:sp>
            <p:nvSpPr>
              <p:cNvPr id="59" name="Rectangle 58"/>
              <p:cNvSpPr/>
              <p:nvPr/>
            </p:nvSpPr>
            <p:spPr bwMode="auto">
              <a:xfrm>
                <a:off x="3093834" y="4675909"/>
                <a:ext cx="4281056" cy="16334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0" name="TextBox 59"/>
              <p:cNvSpPr txBox="1"/>
              <p:nvPr/>
            </p:nvSpPr>
            <p:spPr>
              <a:xfrm>
                <a:off x="4478182" y="4913780"/>
                <a:ext cx="2638462" cy="1085991"/>
              </a:xfrm>
              <a:prstGeom prst="rect">
                <a:avLst/>
              </a:prstGeom>
              <a:noFill/>
            </p:spPr>
            <p:txBody>
              <a:bodyPr wrap="square" lIns="0" tIns="0" rIns="0" bIns="0" rtlCol="0">
                <a:spAutoFit/>
              </a:bodyPr>
              <a:lstStyle/>
              <a:p>
                <a:pPr>
                  <a:buSzPct val="80000"/>
                </a:pPr>
                <a:r>
                  <a:rPr lang="en-US" dirty="0" smtClean="0">
                    <a:gradFill>
                      <a:gsLst>
                        <a:gs pos="0">
                          <a:srgbClr val="FFFFFF"/>
                        </a:gs>
                        <a:gs pos="100000">
                          <a:srgbClr val="FFFFFF"/>
                        </a:gs>
                      </a:gsLst>
                      <a:lin ang="5400000" scaled="0"/>
                    </a:gradFill>
                  </a:rPr>
                  <a:t>App behind</a:t>
                </a:r>
                <a:br>
                  <a:rPr lang="en-US" dirty="0" smtClean="0">
                    <a:gradFill>
                      <a:gsLst>
                        <a:gs pos="0">
                          <a:srgbClr val="FFFFFF"/>
                        </a:gs>
                        <a:gs pos="100000">
                          <a:srgbClr val="FFFFFF"/>
                        </a:gs>
                      </a:gsLst>
                      <a:lin ang="5400000" scaled="0"/>
                    </a:gradFill>
                  </a:rPr>
                </a:br>
                <a:r>
                  <a:rPr lang="en-US" dirty="0" smtClean="0">
                    <a:gradFill>
                      <a:gsLst>
                        <a:gs pos="0">
                          <a:srgbClr val="FFFFFF"/>
                        </a:gs>
                        <a:gs pos="100000">
                          <a:srgbClr val="FFFFFF"/>
                        </a:gs>
                      </a:gsLst>
                      <a:lin ang="5400000" scaled="0"/>
                    </a:gradFill>
                  </a:rPr>
                  <a:t>firewall</a:t>
                </a:r>
                <a:endParaRPr lang="en-US" dirty="0">
                  <a:gradFill>
                    <a:gsLst>
                      <a:gs pos="0">
                        <a:srgbClr val="FFFFFF"/>
                      </a:gs>
                      <a:gs pos="100000">
                        <a:srgbClr val="FFFFFF"/>
                      </a:gs>
                    </a:gsLst>
                    <a:lin ang="5400000" scaled="0"/>
                  </a:gradFill>
                </a:endParaRPr>
              </a:p>
            </p:txBody>
          </p:sp>
        </p:grpSp>
        <p:pic>
          <p:nvPicPr>
            <p:cNvPr id="2050" name="Picture 2" descr="C:\Users\Jonahs\Dropbox\Critical Resources\Helveticons Basic\Png\512x512\Terminal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1831" y="4897011"/>
              <a:ext cx="1188573" cy="11885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76618" y="5109754"/>
              <a:ext cx="737955" cy="1075711"/>
            </a:xfrm>
            <a:prstGeom prst="rect">
              <a:avLst/>
            </a:prstGeom>
          </p:spPr>
        </p:pic>
        <p:pic>
          <p:nvPicPr>
            <p:cNvPr id="24" name="Picture 23"/>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40652" y="4881282"/>
              <a:ext cx="1385554" cy="1385554"/>
            </a:xfrm>
            <a:prstGeom prst="rect">
              <a:avLst/>
            </a:prstGeom>
          </p:spPr>
        </p:pic>
      </p:grpSp>
      <p:pic>
        <p:nvPicPr>
          <p:cNvPr id="28" name="Picture 27"/>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375787" y="953994"/>
            <a:ext cx="1451751" cy="2322802"/>
          </a:xfrm>
          <a:prstGeom prst="rect">
            <a:avLst/>
          </a:prstGeom>
        </p:spPr>
      </p:pic>
    </p:spTree>
    <p:extLst>
      <p:ext uri="{BB962C8B-B14F-4D97-AF65-F5344CB8AC3E}">
        <p14:creationId xmlns:p14="http://schemas.microsoft.com/office/powerpoint/2010/main" val="1790175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anim calcmode="lin" valueType="num">
                                      <p:cBhvr>
                                        <p:cTn id="11" dur="500" fill="hold"/>
                                        <p:tgtEl>
                                          <p:spTgt spid="28"/>
                                        </p:tgtEl>
                                        <p:attrNameLst>
                                          <p:attrName>ppt_x</p:attrName>
                                        </p:attrNameLst>
                                      </p:cBhvr>
                                      <p:tavLst>
                                        <p:tav tm="0">
                                          <p:val>
                                            <p:strVal val="#ppt_x"/>
                                          </p:val>
                                        </p:tav>
                                        <p:tav tm="100000">
                                          <p:val>
                                            <p:strVal val="#ppt_x"/>
                                          </p:val>
                                        </p:tav>
                                      </p:tavLst>
                                    </p:anim>
                                    <p:anim calcmode="lin" valueType="num">
                                      <p:cBhvr>
                                        <p:cTn id="1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2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anim calcmode="lin" valueType="num">
                                      <p:cBhvr>
                                        <p:cTn id="27" dur="1000" fill="hold"/>
                                        <p:tgtEl>
                                          <p:spTgt spid="29"/>
                                        </p:tgtEl>
                                        <p:attrNameLst>
                                          <p:attrName>ppt_x</p:attrName>
                                        </p:attrNameLst>
                                      </p:cBhvr>
                                      <p:tavLst>
                                        <p:tav tm="0">
                                          <p:val>
                                            <p:strVal val="#ppt_x"/>
                                          </p:val>
                                        </p:tav>
                                        <p:tav tm="100000">
                                          <p:val>
                                            <p:strVal val="#ppt_x"/>
                                          </p:val>
                                        </p:tav>
                                      </p:tavLst>
                                    </p:anim>
                                    <p:anim calcmode="lin" valueType="num">
                                      <p:cBhvr>
                                        <p:cTn id="28" dur="1000" fill="hold"/>
                                        <p:tgtEl>
                                          <p:spTgt spid="29"/>
                                        </p:tgtEl>
                                        <p:attrNameLst>
                                          <p:attrName>ppt_y</p:attrName>
                                        </p:attrNameLst>
                                      </p:cBhvr>
                                      <p:tavLst>
                                        <p:tav tm="0">
                                          <p:val>
                                            <p:strVal val="#ppt_y+.1"/>
                                          </p:val>
                                        </p:tav>
                                        <p:tav tm="100000">
                                          <p:val>
                                            <p:strVal val="#ppt_y"/>
                                          </p:val>
                                        </p:tav>
                                      </p:tavLst>
                                    </p:anim>
                                  </p:childTnLst>
                                </p:cTn>
                              </p:par>
                              <p:par>
                                <p:cTn id="29" presetID="22" presetClass="entr" presetSubtype="8"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left)">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7" grpId="0" animBg="1"/>
      <p:bldP spid="29"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Service bus relay</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3563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371" y="89419"/>
            <a:ext cx="3257097" cy="3257097"/>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3655" t="39490" r="33815"/>
          <a:stretch/>
        </p:blipFill>
        <p:spPr>
          <a:xfrm>
            <a:off x="1727200" y="3779519"/>
            <a:ext cx="2214880" cy="2527311"/>
          </a:xfrm>
          <a:prstGeom prst="rect">
            <a:avLst/>
          </a:prstGeom>
        </p:spPr>
      </p:pic>
      <p:sp>
        <p:nvSpPr>
          <p:cNvPr id="3" name="Text Placeholder 2"/>
          <p:cNvSpPr>
            <a:spLocks noGrp="1"/>
          </p:cNvSpPr>
          <p:nvPr>
            <p:ph idx="4294967295"/>
          </p:nvPr>
        </p:nvSpPr>
        <p:spPr>
          <a:xfrm>
            <a:off x="5366086" y="2590800"/>
            <a:ext cx="6156325" cy="2536825"/>
          </a:xfrm>
          <a:prstGeom prst="rect">
            <a:avLst/>
          </a:prstGeom>
        </p:spPr>
        <p:txBody>
          <a:bodyPr>
            <a:normAutofit/>
          </a:bodyPr>
          <a:lstStyle/>
          <a:p>
            <a:pPr marL="0" indent="0">
              <a:buNone/>
            </a:pPr>
            <a:r>
              <a:rPr lang="en-US" sz="4000" dirty="0">
                <a:solidFill>
                  <a:srgbClr val="00B0F0">
                    <a:alpha val="99000"/>
                  </a:srgbClr>
                </a:solidFill>
                <a:latin typeface="Segoe UI Light" pitchFamily="34" charset="0"/>
              </a:rPr>
              <a:t>An approach to computing that’s about internet scale </a:t>
            </a:r>
            <a:r>
              <a:rPr lang="en-US" sz="4000" dirty="0" smtClean="0">
                <a:solidFill>
                  <a:srgbClr val="00B0F0">
                    <a:alpha val="99000"/>
                  </a:srgbClr>
                </a:solidFill>
                <a:latin typeface="Segoe UI Light" pitchFamily="34" charset="0"/>
              </a:rPr>
              <a:t/>
            </a:r>
            <a:br>
              <a:rPr lang="en-US" sz="4000" dirty="0" smtClean="0">
                <a:solidFill>
                  <a:srgbClr val="00B0F0">
                    <a:alpha val="99000"/>
                  </a:srgbClr>
                </a:solidFill>
                <a:latin typeface="Segoe UI Light" pitchFamily="34" charset="0"/>
              </a:rPr>
            </a:br>
            <a:r>
              <a:rPr lang="en-US" sz="4000" dirty="0" smtClean="0">
                <a:solidFill>
                  <a:srgbClr val="00B0F0">
                    <a:alpha val="99000"/>
                  </a:srgbClr>
                </a:solidFill>
                <a:latin typeface="Segoe UI Light" pitchFamily="34" charset="0"/>
              </a:rPr>
              <a:t>and </a:t>
            </a:r>
            <a:r>
              <a:rPr lang="en-US" sz="4000" dirty="0">
                <a:solidFill>
                  <a:srgbClr val="00B0F0">
                    <a:alpha val="99000"/>
                  </a:srgbClr>
                </a:solidFill>
                <a:latin typeface="Segoe UI Light" pitchFamily="34" charset="0"/>
              </a:rPr>
              <a:t>connecting to a variety of devices and endpoints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5839" y="1054023"/>
            <a:ext cx="1348677" cy="1333085"/>
          </a:xfrm>
          <a:prstGeom prst="rect">
            <a:avLst/>
          </a:prstGeom>
        </p:spPr>
      </p:pic>
    </p:spTree>
    <p:extLst>
      <p:ext uri="{BB962C8B-B14F-4D97-AF65-F5344CB8AC3E}">
        <p14:creationId xmlns:p14="http://schemas.microsoft.com/office/powerpoint/2010/main" val="294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8" presetClass="emph" presetSubtype="0" repeatCount="indefinite" fill="hold" nodeType="afterEffect">
                                  <p:stCondLst>
                                    <p:cond delay="200"/>
                                  </p:stCondLst>
                                  <p:childTnLst>
                                    <p:animRot by="-21600000">
                                      <p:cBhvr>
                                        <p:cTn id="21"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7896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Mobile Services</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smtClean="0">
                <a:solidFill>
                  <a:srgbClr val="5F5F5F">
                    <a:alpha val="99000"/>
                  </a:srgbClr>
                </a:solidFill>
                <a:latin typeface="Segoe UI"/>
              </a:rPr>
              <a:t>Server logic, data, notifications, </a:t>
            </a:r>
            <a:r>
              <a:rPr lang="en-US" sz="2400" dirty="0" err="1" smtClean="0">
                <a:solidFill>
                  <a:srgbClr val="5F5F5F">
                    <a:alpha val="99000"/>
                  </a:srgbClr>
                </a:solidFill>
                <a:latin typeface="Segoe UI"/>
              </a:rPr>
              <a:t>auth</a:t>
            </a:r>
            <a:endParaRPr lang="en-US" sz="2400" dirty="0">
              <a:solidFill>
                <a:srgbClr val="5F5F5F">
                  <a:alpha val="99000"/>
                </a:srgbClr>
              </a:solidFill>
              <a:latin typeface="Segoe UI"/>
            </a:endParaRPr>
          </a:p>
          <a:p>
            <a:pPr marL="3175" indent="0">
              <a:lnSpc>
                <a:spcPct val="100000"/>
              </a:lnSpc>
              <a:buFont typeface="Arial" pitchFamily="34" charset="0"/>
              <a:buNone/>
            </a:pPr>
            <a:r>
              <a:rPr lang="en-US" sz="2400" dirty="0" smtClean="0">
                <a:solidFill>
                  <a:srgbClr val="5F5F5F">
                    <a:alpha val="99000"/>
                  </a:srgbClr>
                </a:solidFill>
                <a:latin typeface="Segoe UI"/>
              </a:rPr>
              <a:t>No deployments</a:t>
            </a:r>
            <a:endParaRPr lang="en-US" sz="2400" dirty="0">
              <a:solidFill>
                <a:srgbClr val="5F5F5F">
                  <a:alpha val="99000"/>
                </a:srgbClr>
              </a:solidFill>
              <a:latin typeface="Segoe UI"/>
            </a:endParaRPr>
          </a:p>
          <a:p>
            <a:pPr marL="3175" indent="0">
              <a:lnSpc>
                <a:spcPct val="100000"/>
              </a:lnSpc>
              <a:buFont typeface="Arial" pitchFamily="34" charset="0"/>
              <a:buNone/>
            </a:pPr>
            <a:r>
              <a:rPr lang="en-CA" sz="2400" dirty="0" smtClean="0">
                <a:solidFill>
                  <a:srgbClr val="5F5F5F">
                    <a:alpha val="99000"/>
                  </a:srgbClr>
                </a:solidFill>
                <a:latin typeface="Segoe UI"/>
              </a:rPr>
              <a:t>Scale up, scale down as necessary</a:t>
            </a:r>
            <a:endParaRPr lang="en-US" sz="2400" dirty="0">
              <a:solidFill>
                <a:srgbClr val="5F5F5F">
                  <a:alpha val="99000"/>
                </a:srgbClr>
              </a:solidFill>
              <a:latin typeface="Segoe UI"/>
            </a:endParaRPr>
          </a:p>
        </p:txBody>
      </p:sp>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2076"/>
          <a:stretch/>
        </p:blipFill>
        <p:spPr bwMode="auto">
          <a:xfrm>
            <a:off x="999818" y="1753479"/>
            <a:ext cx="3686627" cy="3345005"/>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670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5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005619" y="3956050"/>
            <a:ext cx="3933825" cy="1828800"/>
          </a:xfrm>
        </p:spPr>
        <p:txBody>
          <a:bodyPr/>
          <a:lstStyle/>
          <a:p>
            <a:r>
              <a:rPr lang="en-US" sz="6600" dirty="0"/>
              <a:t>M</a:t>
            </a:r>
            <a:r>
              <a:rPr lang="en-US" sz="6600" dirty="0" smtClean="0"/>
              <a:t>ultiple languages</a:t>
            </a:r>
            <a:endParaRPr lang="en-US" sz="6600" dirty="0"/>
          </a:p>
        </p:txBody>
      </p:sp>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35211"/>
          <a:stretch/>
        </p:blipFill>
        <p:spPr bwMode="auto">
          <a:xfrm>
            <a:off x="733836" y="1225925"/>
            <a:ext cx="6960775" cy="4352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rotWithShape="1">
          <a:blip r:embed="rId4"/>
          <a:srcRect l="11867" t="11188" r="13011"/>
          <a:stretch/>
        </p:blipFill>
        <p:spPr>
          <a:xfrm>
            <a:off x="677284" y="856179"/>
            <a:ext cx="7021373" cy="4928671"/>
          </a:xfrm>
          <a:prstGeom prst="rect">
            <a:avLst/>
          </a:prstGeom>
          <a:ln>
            <a:solidFill>
              <a:schemeClr val="bg1">
                <a:lumMod val="95000"/>
              </a:schemeClr>
            </a:solidFill>
          </a:ln>
        </p:spPr>
      </p:pic>
    </p:spTree>
    <p:extLst>
      <p:ext uri="{BB962C8B-B14F-4D97-AF65-F5344CB8AC3E}">
        <p14:creationId xmlns:p14="http://schemas.microsoft.com/office/powerpoint/2010/main" val="189248456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85" y="856179"/>
            <a:ext cx="7074331" cy="477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629660" y="5857103"/>
            <a:ext cx="4970656" cy="584775"/>
          </a:xfrm>
          <a:prstGeom prst="rect">
            <a:avLst/>
          </a:prstGeom>
        </p:spPr>
        <p:txBody>
          <a:bodyPr wrap="none">
            <a:spAutoFit/>
          </a:bodyPr>
          <a:lstStyle/>
          <a:p>
            <a:pPr marL="3175">
              <a:spcAft>
                <a:spcPts val="1200"/>
              </a:spcAft>
            </a:pPr>
            <a:r>
              <a:rPr lang="en-US" sz="3200" dirty="0" smtClean="0">
                <a:solidFill>
                  <a:srgbClr val="5F5F5F">
                    <a:alpha val="99000"/>
                  </a:srgbClr>
                </a:solidFill>
              </a:rPr>
              <a:t>github.com/</a:t>
            </a:r>
            <a:r>
              <a:rPr lang="en-US" sz="3200" dirty="0" err="1" smtClean="0">
                <a:solidFill>
                  <a:srgbClr val="5F5F5F">
                    <a:alpha val="99000"/>
                  </a:srgbClr>
                </a:solidFill>
              </a:rPr>
              <a:t>windowsazure</a:t>
            </a:r>
            <a:endParaRPr lang="en-US" sz="3200" dirty="0">
              <a:solidFill>
                <a:srgbClr val="5F5F5F">
                  <a:alpha val="99000"/>
                </a:srgbClr>
              </a:solidFill>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02" y="1234698"/>
            <a:ext cx="6827037" cy="434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8005619" y="3956050"/>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sz="6600">
                <a:solidFill>
                  <a:srgbClr val="5F5F5F">
                    <a:alpha val="99000"/>
                  </a:srgbClr>
                </a:solidFill>
              </a:rPr>
              <a:t>Open source</a:t>
            </a:r>
          </a:p>
        </p:txBody>
      </p:sp>
    </p:spTree>
    <p:extLst>
      <p:ext uri="{BB962C8B-B14F-4D97-AF65-F5344CB8AC3E}">
        <p14:creationId xmlns:p14="http://schemas.microsoft.com/office/powerpoint/2010/main" val="59525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85" y="856179"/>
            <a:ext cx="7074331" cy="477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555920" y="5857103"/>
            <a:ext cx="4519635" cy="584775"/>
          </a:xfrm>
          <a:prstGeom prst="rect">
            <a:avLst/>
          </a:prstGeom>
        </p:spPr>
        <p:txBody>
          <a:bodyPr wrap="none">
            <a:spAutoFit/>
          </a:bodyPr>
          <a:lstStyle/>
          <a:p>
            <a:pPr marL="3175">
              <a:spcAft>
                <a:spcPts val="1200"/>
              </a:spcAft>
            </a:pPr>
            <a:r>
              <a:rPr lang="en-US" sz="3200" dirty="0" smtClean="0">
                <a:solidFill>
                  <a:srgbClr val="5F5F5F">
                    <a:alpha val="99000"/>
                  </a:srgbClr>
                </a:solidFill>
              </a:rPr>
              <a:t>aka.ms/</a:t>
            </a:r>
            <a:r>
              <a:rPr lang="en-US" sz="3200" dirty="0" err="1" smtClean="0">
                <a:solidFill>
                  <a:srgbClr val="5F5F5F">
                    <a:alpha val="99000"/>
                  </a:srgbClr>
                </a:solidFill>
              </a:rPr>
              <a:t>azuretrustcenter</a:t>
            </a:r>
            <a:endParaRPr lang="en-US" sz="3200" dirty="0">
              <a:solidFill>
                <a:srgbClr val="5F5F5F">
                  <a:alpha val="99000"/>
                </a:srgbClr>
              </a:solidFill>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02" y="1234698"/>
            <a:ext cx="6827037" cy="434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8005619" y="3956050"/>
            <a:ext cx="3933825" cy="182819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sz="6600" dirty="0" smtClean="0">
                <a:solidFill>
                  <a:srgbClr val="5F5F5F">
                    <a:alpha val="99000"/>
                  </a:srgbClr>
                </a:solidFill>
              </a:rPr>
              <a:t>Trust</a:t>
            </a:r>
            <a:endParaRPr sz="6600" dirty="0">
              <a:solidFill>
                <a:srgbClr val="5F5F5F">
                  <a:alpha val="99000"/>
                </a:srgbClr>
              </a:solidFill>
            </a:endParaRPr>
          </a:p>
          <a:p>
            <a:r>
              <a:rPr lang="en-CA" sz="6600" dirty="0" smtClean="0">
                <a:solidFill>
                  <a:srgbClr val="5F5F5F">
                    <a:alpha val="99000"/>
                  </a:srgbClr>
                </a:solidFill>
              </a:rPr>
              <a:t>Center</a:t>
            </a:r>
            <a:endParaRPr sz="6600" dirty="0" smtClean="0">
              <a:solidFill>
                <a:srgbClr val="5F5F5F">
                  <a:alpha val="99000"/>
                </a:srgbClr>
              </a:solidFill>
            </a:endParaRPr>
          </a:p>
        </p:txBody>
      </p:sp>
      <p:pic>
        <p:nvPicPr>
          <p:cNvPr id="2" name="Picture 1"/>
          <p:cNvPicPr>
            <a:picLocks noChangeAspect="1"/>
          </p:cNvPicPr>
          <p:nvPr/>
        </p:nvPicPr>
        <p:blipFill rotWithShape="1">
          <a:blip r:embed="rId5"/>
          <a:srcRect l="12110" t="10985" r="13133"/>
          <a:stretch/>
        </p:blipFill>
        <p:spPr>
          <a:xfrm>
            <a:off x="677285" y="634959"/>
            <a:ext cx="7073595" cy="5000924"/>
          </a:xfrm>
          <a:prstGeom prst="rect">
            <a:avLst/>
          </a:prstGeom>
          <a:ln>
            <a:solidFill>
              <a:schemeClr val="bg1">
                <a:lumMod val="95000"/>
              </a:schemeClr>
            </a:solidFill>
          </a:ln>
        </p:spPr>
      </p:pic>
    </p:spTree>
    <p:extLst>
      <p:ext uri="{BB962C8B-B14F-4D97-AF65-F5344CB8AC3E}">
        <p14:creationId xmlns:p14="http://schemas.microsoft.com/office/powerpoint/2010/main" val="91269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85" y="856179"/>
            <a:ext cx="7074331" cy="477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555920" y="5857103"/>
            <a:ext cx="3610284" cy="584775"/>
          </a:xfrm>
          <a:prstGeom prst="rect">
            <a:avLst/>
          </a:prstGeom>
        </p:spPr>
        <p:txBody>
          <a:bodyPr wrap="none">
            <a:spAutoFit/>
          </a:bodyPr>
          <a:lstStyle/>
          <a:p>
            <a:pPr marL="3175">
              <a:spcAft>
                <a:spcPts val="1200"/>
              </a:spcAft>
            </a:pPr>
            <a:r>
              <a:rPr lang="en-US" sz="3200" dirty="0" smtClean="0">
                <a:solidFill>
                  <a:srgbClr val="5F5F5F">
                    <a:alpha val="99000"/>
                  </a:srgbClr>
                </a:solidFill>
              </a:rPr>
              <a:t>aka.ms/</a:t>
            </a:r>
            <a:r>
              <a:rPr lang="en-US" sz="3200" dirty="0" err="1" smtClean="0">
                <a:solidFill>
                  <a:srgbClr val="5F5F5F">
                    <a:alpha val="99000"/>
                  </a:srgbClr>
                </a:solidFill>
              </a:rPr>
              <a:t>getthefacts</a:t>
            </a:r>
            <a:endParaRPr lang="en-US" sz="3200" dirty="0">
              <a:solidFill>
                <a:srgbClr val="5F5F5F">
                  <a:alpha val="99000"/>
                </a:srgbClr>
              </a:solidFill>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02" y="1234698"/>
            <a:ext cx="6827037" cy="434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8005619" y="2083054"/>
            <a:ext cx="3933825" cy="365638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lang="en-CA" sz="6600" dirty="0" smtClean="0">
                <a:solidFill>
                  <a:srgbClr val="5F5F5F">
                    <a:alpha val="99000"/>
                  </a:srgbClr>
                </a:solidFill>
              </a:rPr>
              <a:t>Data Privacy and Security Webinar</a:t>
            </a:r>
          </a:p>
        </p:txBody>
      </p:sp>
      <p:pic>
        <p:nvPicPr>
          <p:cNvPr id="2" name="Picture 1"/>
          <p:cNvPicPr>
            <a:picLocks noChangeAspect="1"/>
          </p:cNvPicPr>
          <p:nvPr/>
        </p:nvPicPr>
        <p:blipFill rotWithShape="1">
          <a:blip r:embed="rId5"/>
          <a:srcRect l="12110" t="10985" r="13133"/>
          <a:stretch/>
        </p:blipFill>
        <p:spPr>
          <a:xfrm>
            <a:off x="677285" y="634959"/>
            <a:ext cx="7073595" cy="5000924"/>
          </a:xfrm>
          <a:prstGeom prst="rect">
            <a:avLst/>
          </a:prstGeom>
          <a:ln>
            <a:solidFill>
              <a:schemeClr val="bg1">
                <a:lumMod val="95000"/>
              </a:schemeClr>
            </a:solidFill>
          </a:ln>
        </p:spPr>
      </p:pic>
      <p:pic>
        <p:nvPicPr>
          <p:cNvPr id="3" name="Picture 2"/>
          <p:cNvPicPr>
            <a:picLocks noChangeAspect="1"/>
          </p:cNvPicPr>
          <p:nvPr/>
        </p:nvPicPr>
        <p:blipFill rotWithShape="1">
          <a:blip r:embed="rId6"/>
          <a:srcRect l="16950" t="10985" r="18212" b="10248"/>
          <a:stretch/>
        </p:blipFill>
        <p:spPr>
          <a:xfrm>
            <a:off x="677285" y="634959"/>
            <a:ext cx="7073595" cy="5102164"/>
          </a:xfrm>
          <a:prstGeom prst="rect">
            <a:avLst/>
          </a:prstGeom>
          <a:ln>
            <a:solidFill>
              <a:schemeClr val="bg1">
                <a:lumMod val="95000"/>
              </a:schemeClr>
            </a:solidFill>
          </a:ln>
        </p:spPr>
      </p:pic>
    </p:spTree>
    <p:extLst>
      <p:ext uri="{BB962C8B-B14F-4D97-AF65-F5344CB8AC3E}">
        <p14:creationId xmlns:p14="http://schemas.microsoft.com/office/powerpoint/2010/main" val="423767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rgbClr val="00B0F0"/>
                </a:solidFill>
              </a:rPr>
              <a:t>Scenarios</a:t>
            </a:r>
            <a:endParaRPr lang="en-US" dirty="0">
              <a:solidFill>
                <a:srgbClr val="00B0F0"/>
              </a:solidFill>
            </a:endParaRPr>
          </a:p>
        </p:txBody>
      </p:sp>
      <p:sp>
        <p:nvSpPr>
          <p:cNvPr id="3" name="Content Placeholder 2"/>
          <p:cNvSpPr>
            <a:spLocks noGrp="1"/>
          </p:cNvSpPr>
          <p:nvPr>
            <p:ph type="body" sz="quarter" idx="10"/>
          </p:nvPr>
        </p:nvSpPr>
        <p:spPr>
          <a:xfrm>
            <a:off x="1326382" y="1447800"/>
            <a:ext cx="5617029" cy="2639184"/>
          </a:xfrm>
        </p:spPr>
        <p:txBody>
          <a:bodyPr/>
          <a:lstStyle/>
          <a:p>
            <a:pPr>
              <a:lnSpc>
                <a:spcPct val="100000"/>
              </a:lnSpc>
            </a:pPr>
            <a:r>
              <a:rPr lang="en-US" sz="2400" dirty="0" smtClean="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smtClean="0">
                <a:latin typeface="Segoe UI Light" pitchFamily="34" charset="0"/>
              </a:rPr>
              <a:t>Scalability</a:t>
            </a:r>
          </a:p>
          <a:p>
            <a:pPr lvl="1">
              <a:lnSpc>
                <a:spcPct val="100000"/>
              </a:lnSpc>
            </a:pPr>
            <a:r>
              <a:rPr lang="en-US" sz="4000" dirty="0" smtClean="0">
                <a:latin typeface="Segoe UI Light" pitchFamily="34" charset="0"/>
              </a:rPr>
              <a:t>Availability</a:t>
            </a:r>
          </a:p>
          <a:p>
            <a:pPr lvl="1">
              <a:lnSpc>
                <a:spcPct val="100000"/>
              </a:lnSpc>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3562514"/>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4"/>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400" dirty="0" smtClean="0">
                <a:solidFill>
                  <a:srgbClr val="00B0F0">
                    <a:alpha val="99000"/>
                  </a:srgbClr>
                </a:solidFill>
                <a:ea typeface="Segoe UI" pitchFamily="34" charset="0"/>
                <a:cs typeface="Segoe UI" pitchFamily="34" charset="0"/>
              </a:rPr>
              <a:t>Common </a:t>
            </a:r>
            <a:r>
              <a:rPr lang="en-US" sz="2400" dirty="0">
                <a:solidFill>
                  <a:srgbClr val="00B0F0">
                    <a:alpha val="99000"/>
                  </a:srgbClr>
                </a:solidFill>
                <a:ea typeface="Segoe UI" pitchFamily="34" charset="0"/>
                <a:cs typeface="Segoe UI" pitchFamily="34" charset="0"/>
              </a:rPr>
              <a:t>Application </a:t>
            </a:r>
            <a:r>
              <a:rPr lang="en-US" sz="2400" dirty="0" smtClean="0">
                <a:solidFill>
                  <a:srgbClr val="00B0F0">
                    <a:alpha val="99000"/>
                  </a:srgbClr>
                </a:solidFill>
                <a:ea typeface="Segoe UI" pitchFamily="34" charset="0"/>
                <a:cs typeface="Segoe UI" pitchFamily="34" charset="0"/>
              </a:rPr>
              <a:t>Uses:</a:t>
            </a:r>
            <a:endParaRPr lang="en-US" sz="2400" dirty="0">
              <a:solidFill>
                <a:srgbClr val="00B0F0">
                  <a:alpha val="99000"/>
                </a:srgbClr>
              </a:solidFill>
              <a:ea typeface="Segoe UI" pitchFamily="34" charset="0"/>
              <a:cs typeface="Segoe UI" pitchFamily="34" charset="0"/>
            </a:endParaRPr>
          </a:p>
          <a:p>
            <a:pPr lvl="1">
              <a:lnSpc>
                <a:spcPct val="100000"/>
              </a:lnSpc>
            </a:pPr>
            <a:r>
              <a:rPr lang="en-US" sz="4000" dirty="0">
                <a:latin typeface="Segoe UI Light" pitchFamily="34" charset="0"/>
              </a:rPr>
              <a:t>Web Sites</a:t>
            </a:r>
          </a:p>
          <a:p>
            <a:pPr lvl="1">
              <a:lnSpc>
                <a:spcPct val="100000"/>
              </a:lnSpc>
            </a:pPr>
            <a:r>
              <a:rPr lang="en-US" sz="4000" dirty="0">
                <a:latin typeface="Segoe UI Light" pitchFamily="34" charset="0"/>
              </a:rPr>
              <a:t>Compute Intensive apps</a:t>
            </a:r>
          </a:p>
          <a:p>
            <a:pPr lvl="1">
              <a:lnSpc>
                <a:spcPct val="100000"/>
              </a:lnSpc>
            </a:pPr>
            <a:r>
              <a:rPr lang="en-US" sz="4000" dirty="0">
                <a:latin typeface="Segoe UI Light" pitchFamily="34" charset="0"/>
              </a:rPr>
              <a:t>Device Applications</a:t>
            </a:r>
          </a:p>
          <a:p>
            <a:pPr lvl="1">
              <a:lnSpc>
                <a:spcPct val="100000"/>
              </a:lnSpc>
            </a:pPr>
            <a:r>
              <a:rPr lang="en-US" sz="4000" dirty="0">
                <a:latin typeface="Segoe UI Light" pitchFamily="34" charset="0"/>
              </a:rPr>
              <a:t>Web APIs</a:t>
            </a:r>
          </a:p>
          <a:p>
            <a:pPr lvl="1">
              <a:lnSpc>
                <a:spcPct val="100000"/>
              </a:lnSpc>
            </a:pPr>
            <a:r>
              <a:rPr lang="en-US" sz="4000" dirty="0">
                <a:latin typeface="Segoe UI Light" pitchFamily="34" charset="0"/>
              </a:rPr>
              <a:t>Social Games</a:t>
            </a:r>
          </a:p>
        </p:txBody>
      </p:sp>
    </p:spTree>
    <p:extLst>
      <p:ext uri="{BB962C8B-B14F-4D97-AF65-F5344CB8AC3E}">
        <p14:creationId xmlns:p14="http://schemas.microsoft.com/office/powerpoint/2010/main" val="75545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Instance Sizes</a:t>
            </a:r>
          </a:p>
        </p:txBody>
      </p:sp>
      <p:sp>
        <p:nvSpPr>
          <p:cNvPr id="6" name="Title 33"/>
          <p:cNvSpPr txBox="1">
            <a:spLocks/>
          </p:cNvSpPr>
          <p:nvPr/>
        </p:nvSpPr>
        <p:spPr>
          <a:xfrm>
            <a:off x="634363" y="3285965"/>
            <a:ext cx="9406858" cy="563222"/>
          </a:xfrm>
          <a:prstGeom prst="rect">
            <a:avLst/>
          </a:prstGeom>
          <a:noFill/>
        </p:spPr>
        <p:txBody>
          <a:bodyPr wrap="square" lIns="91436" tIns="182872" rIns="91436" bIns="45719" rtlCol="0">
            <a:spAutoFit/>
          </a:bodyPr>
          <a:lstStyle>
            <a:defPPr>
              <a:defRPr lang="en-US"/>
            </a:defPPr>
            <a:lvl2pPr marL="0" lvl="1" indent="-155569" defTabSz="914325">
              <a:lnSpc>
                <a:spcPct val="90000"/>
              </a:lnSpc>
              <a:spcBef>
                <a:spcPct val="0"/>
              </a:spcBef>
              <a:buClr>
                <a:srgbClr val="FFC000"/>
              </a:buClr>
              <a:defRPr sz="2800" spc="-100">
                <a:ln w="3175">
                  <a:noFill/>
                </a:ln>
                <a:gradFill flip="none" rotWithShape="1">
                  <a:gsLst>
                    <a:gs pos="0">
                      <a:srgbClr val="595959"/>
                    </a:gs>
                    <a:gs pos="86000">
                      <a:srgbClr val="595959"/>
                    </a:gs>
                  </a:gsLst>
                  <a:lin ang="5400000" scaled="0"/>
                  <a:tileRect/>
                </a:gradFill>
                <a:latin typeface="Segoe UI Light" pitchFamily="34" charset="0"/>
                <a:cs typeface="Arial" charset="0"/>
              </a:defRPr>
            </a:lvl2pPr>
          </a:lstStyle>
          <a:p>
            <a:pPr lvl="1"/>
            <a:r>
              <a:rPr lang="en-US" sz="2400" dirty="0">
                <a:latin typeface="Segoe UI" pitchFamily="34" charset="0"/>
                <a:ea typeface="Segoe UI" pitchFamily="34" charset="0"/>
                <a:cs typeface="Segoe UI" pitchFamily="34" charset="0"/>
              </a:rPr>
              <a:t>Unit of Compute Defined </a:t>
            </a:r>
          </a:p>
        </p:txBody>
      </p:sp>
      <p:sp>
        <p:nvSpPr>
          <p:cNvPr id="7" name="TextBox 6"/>
          <p:cNvSpPr txBox="1"/>
          <p:nvPr/>
        </p:nvSpPr>
        <p:spPr bwMode="invGray">
          <a:xfrm>
            <a:off x="633341" y="1093093"/>
            <a:ext cx="9401397" cy="563222"/>
          </a:xfrm>
          <a:prstGeom prst="rect">
            <a:avLst/>
          </a:prstGeom>
          <a:noFill/>
        </p:spPr>
        <p:txBody>
          <a:bodyPr wrap="square" lIns="91436" tIns="182872" rIns="91436" bIns="45719" rtlCol="0">
            <a:spAutoFit/>
          </a:bodyPr>
          <a:lstStyle/>
          <a:p>
            <a:pPr marL="0" lvl="1" indent="-155569" defTabSz="914325">
              <a:lnSpc>
                <a:spcPct val="90000"/>
              </a:lnSpc>
              <a:spcBef>
                <a:spcPct val="0"/>
              </a:spcBef>
              <a:buClr>
                <a:srgbClr val="FFC000"/>
              </a:buClr>
              <a:defRPr/>
            </a:pPr>
            <a:r>
              <a:rPr lang="en-US" spc="-100" dirty="0">
                <a:ln w="3175">
                  <a:noFill/>
                </a:ln>
                <a:gradFill flip="none" rotWithShape="1">
                  <a:gsLst>
                    <a:gs pos="0">
                      <a:srgbClr val="595959"/>
                    </a:gs>
                    <a:gs pos="86000">
                      <a:srgbClr val="595959"/>
                    </a:gs>
                  </a:gsLst>
                  <a:lin ang="5400000" scaled="0"/>
                  <a:tileRect/>
                </a:gradFill>
                <a:latin typeface="Segoe UI" pitchFamily="34" charset="0"/>
                <a:ea typeface="Segoe UI" pitchFamily="34" charset="0"/>
                <a:cs typeface="Segoe UI" pitchFamily="34" charset="0"/>
              </a:rPr>
              <a:t>Variable instance sizes to handle complex workloads of any size </a:t>
            </a:r>
          </a:p>
        </p:txBody>
      </p:sp>
      <p:grpSp>
        <p:nvGrpSpPr>
          <p:cNvPr id="86" name="Group 85"/>
          <p:cNvGrpSpPr/>
          <p:nvPr/>
        </p:nvGrpSpPr>
        <p:grpSpPr>
          <a:xfrm>
            <a:off x="2605836" y="3894131"/>
            <a:ext cx="1828800" cy="2165649"/>
            <a:chOff x="2841550" y="4062546"/>
            <a:chExt cx="1828800" cy="2165649"/>
          </a:xfrm>
        </p:grpSpPr>
        <p:sp>
          <p:nvSpPr>
            <p:cNvPr id="9" name="Rounded Rectangle 8"/>
            <p:cNvSpPr/>
            <p:nvPr/>
          </p:nvSpPr>
          <p:spPr bwMode="auto">
            <a:xfrm>
              <a:off x="2841550" y="4158550"/>
              <a:ext cx="1828800" cy="206964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10" name="TextBox 9"/>
            <p:cNvSpPr txBox="1"/>
            <p:nvPr/>
          </p:nvSpPr>
          <p:spPr bwMode="invGray">
            <a:xfrm>
              <a:off x="3221155" y="4062546"/>
              <a:ext cx="1069590"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Small</a:t>
              </a:r>
            </a:p>
          </p:txBody>
        </p:sp>
        <p:sp>
          <p:nvSpPr>
            <p:cNvPr id="11" name="Rectangle 10"/>
            <p:cNvSpPr/>
            <p:nvPr/>
          </p:nvSpPr>
          <p:spPr>
            <a:xfrm>
              <a:off x="2916354" y="4764695"/>
              <a:ext cx="1679192"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1 x 1.6Ghz </a:t>
              </a:r>
            </a:p>
          </p:txBody>
        </p:sp>
        <p:sp>
          <p:nvSpPr>
            <p:cNvPr id="12" name="Rectangle 11"/>
            <p:cNvSpPr/>
            <p:nvPr/>
          </p:nvSpPr>
          <p:spPr>
            <a:xfrm>
              <a:off x="2919187" y="5078096"/>
              <a:ext cx="1673526" cy="307777"/>
            </a:xfrm>
            <a:prstGeom prst="rect">
              <a:avLst/>
            </a:prstGeom>
          </p:spPr>
          <p:txBody>
            <a:bodyPr wrap="square">
              <a:spAutoFit/>
            </a:bodyPr>
            <a:lstStyle/>
            <a:p>
              <a:pPr algn="ctr"/>
              <a:r>
                <a:rPr lang="en-US" sz="1400" b="1" kern="0" dirty="0">
                  <a:solidFill>
                    <a:schemeClr val="bg1">
                      <a:alpha val="99000"/>
                    </a:schemeClr>
                  </a:solidFill>
                  <a:latin typeface="+mj-lt"/>
                </a:rPr>
                <a:t>(moderate IO) </a:t>
              </a:r>
              <a:endParaRPr lang="en-US" sz="3700" b="1" dirty="0">
                <a:solidFill>
                  <a:schemeClr val="bg1">
                    <a:alpha val="99000"/>
                  </a:schemeClr>
                </a:solidFill>
                <a:latin typeface="+mj-lt"/>
              </a:endParaRPr>
            </a:p>
          </p:txBody>
        </p:sp>
        <p:sp>
          <p:nvSpPr>
            <p:cNvPr id="13" name="Rectangle 12"/>
            <p:cNvSpPr/>
            <p:nvPr/>
          </p:nvSpPr>
          <p:spPr>
            <a:xfrm>
              <a:off x="2916354" y="5339718"/>
              <a:ext cx="1679192"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1.75 GB memory </a:t>
              </a:r>
            </a:p>
          </p:txBody>
        </p:sp>
        <p:sp>
          <p:nvSpPr>
            <p:cNvPr id="14" name="Rectangle 13"/>
            <p:cNvSpPr/>
            <p:nvPr/>
          </p:nvSpPr>
          <p:spPr>
            <a:xfrm>
              <a:off x="2916354" y="5649778"/>
              <a:ext cx="1679192"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225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 </a:t>
              </a:r>
            </a:p>
          </p:txBody>
        </p:sp>
        <p:cxnSp>
          <p:nvCxnSpPr>
            <p:cNvPr id="15" name="Straight Connector 14"/>
            <p:cNvCxnSpPr/>
            <p:nvPr/>
          </p:nvCxnSpPr>
          <p:spPr>
            <a:xfrm>
              <a:off x="2978710" y="4681025"/>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4495202" y="3894131"/>
            <a:ext cx="1828800" cy="2160720"/>
            <a:chOff x="5157632" y="4062546"/>
            <a:chExt cx="1828800" cy="2160720"/>
          </a:xfrm>
        </p:grpSpPr>
        <p:sp>
          <p:nvSpPr>
            <p:cNvPr id="16" name="Rounded Rectangle 15"/>
            <p:cNvSpPr/>
            <p:nvPr/>
          </p:nvSpPr>
          <p:spPr bwMode="auto">
            <a:xfrm>
              <a:off x="5157632" y="4152031"/>
              <a:ext cx="1828800" cy="207123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17" name="TextBox 16"/>
            <p:cNvSpPr txBox="1"/>
            <p:nvPr/>
          </p:nvSpPr>
          <p:spPr bwMode="invGray">
            <a:xfrm>
              <a:off x="5270468" y="4062546"/>
              <a:ext cx="1603128"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Medium</a:t>
              </a:r>
            </a:p>
          </p:txBody>
        </p:sp>
        <p:sp>
          <p:nvSpPr>
            <p:cNvPr id="18" name="Rectangle 17"/>
            <p:cNvSpPr/>
            <p:nvPr/>
          </p:nvSpPr>
          <p:spPr>
            <a:xfrm>
              <a:off x="5280300" y="4758176"/>
              <a:ext cx="1583464"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2 x 1.6Ghz </a:t>
              </a:r>
            </a:p>
          </p:txBody>
        </p:sp>
        <p:sp>
          <p:nvSpPr>
            <p:cNvPr id="19" name="Rectangle 18"/>
            <p:cNvSpPr/>
            <p:nvPr/>
          </p:nvSpPr>
          <p:spPr>
            <a:xfrm>
              <a:off x="5282971" y="5071577"/>
              <a:ext cx="1578122" cy="307777"/>
            </a:xfrm>
            <a:prstGeom prst="rect">
              <a:avLst/>
            </a:prstGeom>
          </p:spPr>
          <p:txBody>
            <a:bodyPr wrap="square">
              <a:spAutoFit/>
            </a:bodyPr>
            <a:lstStyle/>
            <a:p>
              <a:pPr algn="ctr"/>
              <a:r>
                <a:rPr lang="en-US" sz="1400" b="1" kern="0" dirty="0">
                  <a:solidFill>
                    <a:schemeClr val="bg1">
                      <a:alpha val="99000"/>
                    </a:schemeClr>
                  </a:solidFill>
                  <a:latin typeface="+mj-lt"/>
                </a:rPr>
                <a:t>(high IO)</a:t>
              </a:r>
              <a:endParaRPr lang="en-US" sz="3700" b="1" dirty="0">
                <a:solidFill>
                  <a:schemeClr val="bg1">
                    <a:alpha val="99000"/>
                  </a:schemeClr>
                </a:solidFill>
                <a:latin typeface="+mj-lt"/>
              </a:endParaRPr>
            </a:p>
          </p:txBody>
        </p:sp>
        <p:sp>
          <p:nvSpPr>
            <p:cNvPr id="20" name="Rectangle 19"/>
            <p:cNvSpPr/>
            <p:nvPr/>
          </p:nvSpPr>
          <p:spPr>
            <a:xfrm>
              <a:off x="5280300" y="5333201"/>
              <a:ext cx="1583464"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3.5 GB memory </a:t>
              </a:r>
            </a:p>
          </p:txBody>
        </p:sp>
        <p:sp>
          <p:nvSpPr>
            <p:cNvPr id="21" name="Rectangle 20"/>
            <p:cNvSpPr/>
            <p:nvPr/>
          </p:nvSpPr>
          <p:spPr>
            <a:xfrm>
              <a:off x="5280300" y="5643261"/>
              <a:ext cx="1583464"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490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 </a:t>
              </a:r>
            </a:p>
          </p:txBody>
        </p:sp>
        <p:cxnSp>
          <p:nvCxnSpPr>
            <p:cNvPr id="22" name="Straight Connector 21"/>
            <p:cNvCxnSpPr/>
            <p:nvPr/>
          </p:nvCxnSpPr>
          <p:spPr>
            <a:xfrm>
              <a:off x="5294792" y="4676094"/>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2605836" y="1663439"/>
            <a:ext cx="1828800" cy="1507633"/>
            <a:chOff x="2847764" y="1767349"/>
            <a:chExt cx="1828800" cy="1507633"/>
          </a:xfrm>
        </p:grpSpPr>
        <p:sp>
          <p:nvSpPr>
            <p:cNvPr id="30" name="Rounded Rectangle 29"/>
            <p:cNvSpPr/>
            <p:nvPr/>
          </p:nvSpPr>
          <p:spPr bwMode="auto">
            <a:xfrm>
              <a:off x="28477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31" name="TextBox 30"/>
            <p:cNvSpPr txBox="1"/>
            <p:nvPr/>
          </p:nvSpPr>
          <p:spPr bwMode="invGray">
            <a:xfrm>
              <a:off x="2981824" y="1767349"/>
              <a:ext cx="1560680"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Small</a:t>
              </a:r>
            </a:p>
          </p:txBody>
        </p:sp>
        <p:sp>
          <p:nvSpPr>
            <p:cNvPr id="32" name="Rectangle 31"/>
            <p:cNvSpPr/>
            <p:nvPr/>
          </p:nvSpPr>
          <p:spPr>
            <a:xfrm>
              <a:off x="2877869" y="2541519"/>
              <a:ext cx="1768590"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$0.12 </a:t>
              </a:r>
            </a:p>
          </p:txBody>
        </p:sp>
        <p:sp>
          <p:nvSpPr>
            <p:cNvPr id="33" name="Rectangle 32"/>
            <p:cNvSpPr/>
            <p:nvPr/>
          </p:nvSpPr>
          <p:spPr>
            <a:xfrm>
              <a:off x="2880853" y="2873971"/>
              <a:ext cx="1762622"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34" name="Straight Connector 33"/>
            <p:cNvCxnSpPr/>
            <p:nvPr/>
          </p:nvCxnSpPr>
          <p:spPr>
            <a:xfrm>
              <a:off x="29849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4495202" y="1663438"/>
            <a:ext cx="1828800" cy="1506045"/>
            <a:chOff x="5184062" y="1767348"/>
            <a:chExt cx="1828800" cy="1506045"/>
          </a:xfrm>
        </p:grpSpPr>
        <p:sp>
          <p:nvSpPr>
            <p:cNvPr id="35" name="Rounded Rectangle 34"/>
            <p:cNvSpPr/>
            <p:nvPr/>
          </p:nvSpPr>
          <p:spPr bwMode="auto">
            <a:xfrm>
              <a:off x="5184062" y="1874084"/>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36" name="TextBox 35"/>
            <p:cNvSpPr txBox="1"/>
            <p:nvPr/>
          </p:nvSpPr>
          <p:spPr bwMode="invGray">
            <a:xfrm>
              <a:off x="5270090" y="1767348"/>
              <a:ext cx="1656744"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Medium</a:t>
              </a:r>
            </a:p>
          </p:txBody>
        </p:sp>
        <p:sp>
          <p:nvSpPr>
            <p:cNvPr id="37" name="Rectangle 36"/>
            <p:cNvSpPr/>
            <p:nvPr/>
          </p:nvSpPr>
          <p:spPr>
            <a:xfrm>
              <a:off x="5227823" y="2541518"/>
              <a:ext cx="1741278"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$0.24 </a:t>
              </a:r>
            </a:p>
          </p:txBody>
        </p:sp>
        <p:sp>
          <p:nvSpPr>
            <p:cNvPr id="38" name="Rectangle 37"/>
            <p:cNvSpPr/>
            <p:nvPr/>
          </p:nvSpPr>
          <p:spPr>
            <a:xfrm>
              <a:off x="5230761" y="2873970"/>
              <a:ext cx="1735402"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39" name="Straight Connector 38"/>
            <p:cNvCxnSpPr/>
            <p:nvPr/>
          </p:nvCxnSpPr>
          <p:spPr>
            <a:xfrm>
              <a:off x="53212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8284324" y="1663438"/>
            <a:ext cx="1828800" cy="1500909"/>
            <a:chOff x="9856662" y="1767348"/>
            <a:chExt cx="1828800" cy="1500909"/>
          </a:xfrm>
        </p:grpSpPr>
        <p:sp>
          <p:nvSpPr>
            <p:cNvPr id="40" name="Rounded Rectangle 39"/>
            <p:cNvSpPr/>
            <p:nvPr/>
          </p:nvSpPr>
          <p:spPr bwMode="auto">
            <a:xfrm>
              <a:off x="9856662" y="1868948"/>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41" name="TextBox 40"/>
            <p:cNvSpPr txBox="1"/>
            <p:nvPr/>
          </p:nvSpPr>
          <p:spPr bwMode="invGray">
            <a:xfrm>
              <a:off x="9960077" y="1767348"/>
              <a:ext cx="1621970"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X-Large</a:t>
              </a:r>
            </a:p>
          </p:txBody>
        </p:sp>
        <p:sp>
          <p:nvSpPr>
            <p:cNvPr id="42" name="Rectangle 41"/>
            <p:cNvSpPr/>
            <p:nvPr/>
          </p:nvSpPr>
          <p:spPr>
            <a:xfrm>
              <a:off x="9888273" y="2541518"/>
              <a:ext cx="1765578"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$0.96 </a:t>
              </a:r>
            </a:p>
          </p:txBody>
        </p:sp>
        <p:sp>
          <p:nvSpPr>
            <p:cNvPr id="43" name="Rectangle 42"/>
            <p:cNvSpPr/>
            <p:nvPr/>
          </p:nvSpPr>
          <p:spPr>
            <a:xfrm>
              <a:off x="9891252" y="2873970"/>
              <a:ext cx="1759620"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endParaRPr lang="en-US" sz="1600" b="1" dirty="0">
                <a:gradFill>
                  <a:gsLst>
                    <a:gs pos="0">
                      <a:schemeClr val="bg1"/>
                    </a:gs>
                    <a:gs pos="100000">
                      <a:schemeClr val="bg1"/>
                    </a:gs>
                  </a:gsLst>
                  <a:lin ang="16200000" scaled="0"/>
                </a:gradFill>
                <a:latin typeface="+mj-lt"/>
              </a:endParaRPr>
            </a:p>
          </p:txBody>
        </p:sp>
        <p:cxnSp>
          <p:nvCxnSpPr>
            <p:cNvPr id="44" name="Straight Connector 43"/>
            <p:cNvCxnSpPr/>
            <p:nvPr/>
          </p:nvCxnSpPr>
          <p:spPr>
            <a:xfrm>
              <a:off x="99938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6394959" y="1663439"/>
            <a:ext cx="1828800" cy="1502503"/>
            <a:chOff x="7520361" y="1767349"/>
            <a:chExt cx="1828800" cy="1502503"/>
          </a:xfrm>
        </p:grpSpPr>
        <p:sp>
          <p:nvSpPr>
            <p:cNvPr id="45" name="Rounded Rectangle 44"/>
            <p:cNvSpPr/>
            <p:nvPr/>
          </p:nvSpPr>
          <p:spPr bwMode="auto">
            <a:xfrm>
              <a:off x="7520361" y="1870542"/>
              <a:ext cx="1828800" cy="1399310"/>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46" name="TextBox 45"/>
            <p:cNvSpPr txBox="1"/>
            <p:nvPr/>
          </p:nvSpPr>
          <p:spPr bwMode="invGray">
            <a:xfrm>
              <a:off x="7600335" y="1767349"/>
              <a:ext cx="1668852"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Large </a:t>
              </a:r>
            </a:p>
          </p:txBody>
        </p:sp>
        <p:sp>
          <p:nvSpPr>
            <p:cNvPr id="47" name="Rectangle 46"/>
            <p:cNvSpPr/>
            <p:nvPr/>
          </p:nvSpPr>
          <p:spPr>
            <a:xfrm>
              <a:off x="7545541" y="2541520"/>
              <a:ext cx="1778440"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$0.48 </a:t>
              </a:r>
            </a:p>
          </p:txBody>
        </p:sp>
        <p:sp>
          <p:nvSpPr>
            <p:cNvPr id="48" name="Rectangle 47"/>
            <p:cNvSpPr/>
            <p:nvPr/>
          </p:nvSpPr>
          <p:spPr>
            <a:xfrm>
              <a:off x="7548541" y="2873972"/>
              <a:ext cx="1772440"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49" name="Straight Connector 48"/>
            <p:cNvCxnSpPr/>
            <p:nvPr/>
          </p:nvCxnSpPr>
          <p:spPr>
            <a:xfrm>
              <a:off x="7657521"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6394959" y="3915157"/>
            <a:ext cx="1828800" cy="2139694"/>
            <a:chOff x="7433126" y="4083572"/>
            <a:chExt cx="1828800" cy="2139694"/>
          </a:xfrm>
        </p:grpSpPr>
        <p:sp>
          <p:nvSpPr>
            <p:cNvPr id="23" name="Rounded Rectangle 22"/>
            <p:cNvSpPr/>
            <p:nvPr/>
          </p:nvSpPr>
          <p:spPr bwMode="auto">
            <a:xfrm>
              <a:off x="7433126" y="4150626"/>
              <a:ext cx="1828800" cy="2072640"/>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24" name="TextBox 23"/>
            <p:cNvSpPr txBox="1"/>
            <p:nvPr/>
          </p:nvSpPr>
          <p:spPr bwMode="invGray">
            <a:xfrm>
              <a:off x="7486538" y="4083572"/>
              <a:ext cx="1721976"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Large </a:t>
              </a:r>
            </a:p>
          </p:txBody>
        </p:sp>
        <p:sp>
          <p:nvSpPr>
            <p:cNvPr id="25" name="Rectangle 24"/>
            <p:cNvSpPr/>
            <p:nvPr/>
          </p:nvSpPr>
          <p:spPr>
            <a:xfrm>
              <a:off x="7537031" y="4756771"/>
              <a:ext cx="1620990"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4 x 1.6Ghz </a:t>
              </a:r>
            </a:p>
          </p:txBody>
        </p:sp>
        <p:sp>
          <p:nvSpPr>
            <p:cNvPr id="26" name="Rectangle 25"/>
            <p:cNvSpPr/>
            <p:nvPr/>
          </p:nvSpPr>
          <p:spPr>
            <a:xfrm>
              <a:off x="7605858" y="5070173"/>
              <a:ext cx="1483336" cy="307777"/>
            </a:xfrm>
            <a:prstGeom prst="rect">
              <a:avLst/>
            </a:prstGeom>
          </p:spPr>
          <p:txBody>
            <a:bodyPr wrap="square">
              <a:spAutoFit/>
            </a:bodyPr>
            <a:lstStyle/>
            <a:p>
              <a:pPr algn="ctr"/>
              <a:r>
                <a:rPr lang="en-US" sz="1400" b="1" kern="0" dirty="0">
                  <a:solidFill>
                    <a:schemeClr val="bg1">
                      <a:alpha val="99000"/>
                    </a:schemeClr>
                  </a:solidFill>
                  <a:latin typeface="+mj-lt"/>
                </a:rPr>
                <a:t>(high IO) </a:t>
              </a:r>
              <a:endParaRPr lang="en-US" sz="3700" b="1" dirty="0">
                <a:solidFill>
                  <a:schemeClr val="bg1">
                    <a:alpha val="99000"/>
                  </a:schemeClr>
                </a:solidFill>
                <a:latin typeface="+mj-lt"/>
              </a:endParaRPr>
            </a:p>
          </p:txBody>
        </p:sp>
        <p:sp>
          <p:nvSpPr>
            <p:cNvPr id="27" name="Rectangle 26"/>
            <p:cNvSpPr/>
            <p:nvPr/>
          </p:nvSpPr>
          <p:spPr>
            <a:xfrm>
              <a:off x="7566528" y="5331794"/>
              <a:ext cx="1561996"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7.0 GB memory</a:t>
              </a:r>
            </a:p>
          </p:txBody>
        </p:sp>
        <p:sp>
          <p:nvSpPr>
            <p:cNvPr id="28" name="Rectangle 27"/>
            <p:cNvSpPr/>
            <p:nvPr/>
          </p:nvSpPr>
          <p:spPr>
            <a:xfrm>
              <a:off x="7596025" y="5641854"/>
              <a:ext cx="1503002"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1000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a:t>
              </a:r>
            </a:p>
          </p:txBody>
        </p:sp>
        <p:cxnSp>
          <p:nvCxnSpPr>
            <p:cNvPr id="29" name="Straight Connector 28"/>
            <p:cNvCxnSpPr/>
            <p:nvPr/>
          </p:nvCxnSpPr>
          <p:spPr>
            <a:xfrm>
              <a:off x="7570286" y="4688990"/>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8284324" y="3915157"/>
            <a:ext cx="1828800" cy="2132312"/>
            <a:chOff x="9842520" y="4083572"/>
            <a:chExt cx="1828800" cy="2132312"/>
          </a:xfrm>
        </p:grpSpPr>
        <p:sp>
          <p:nvSpPr>
            <p:cNvPr id="50" name="Rounded Rectangle 49"/>
            <p:cNvSpPr/>
            <p:nvPr/>
          </p:nvSpPr>
          <p:spPr bwMode="auto">
            <a:xfrm>
              <a:off x="9842520" y="4149408"/>
              <a:ext cx="1828800" cy="2066476"/>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51" name="TextBox 50"/>
            <p:cNvSpPr txBox="1"/>
            <p:nvPr/>
          </p:nvSpPr>
          <p:spPr bwMode="invGray">
            <a:xfrm>
              <a:off x="9994743" y="4083572"/>
              <a:ext cx="1524354"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X-Large</a:t>
              </a:r>
            </a:p>
          </p:txBody>
        </p:sp>
        <p:sp>
          <p:nvSpPr>
            <p:cNvPr id="52" name="Rectangle 51"/>
            <p:cNvSpPr/>
            <p:nvPr/>
          </p:nvSpPr>
          <p:spPr>
            <a:xfrm>
              <a:off x="9975432" y="4755554"/>
              <a:ext cx="1562976"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8 x 1.6Ghz</a:t>
              </a:r>
            </a:p>
          </p:txBody>
        </p:sp>
        <p:sp>
          <p:nvSpPr>
            <p:cNvPr id="53" name="Rectangle 52"/>
            <p:cNvSpPr/>
            <p:nvPr/>
          </p:nvSpPr>
          <p:spPr>
            <a:xfrm>
              <a:off x="9945936" y="5068955"/>
              <a:ext cx="1621968" cy="307777"/>
            </a:xfrm>
            <a:prstGeom prst="rect">
              <a:avLst/>
            </a:prstGeom>
          </p:spPr>
          <p:txBody>
            <a:bodyPr wrap="square">
              <a:spAutoFit/>
            </a:bodyPr>
            <a:lstStyle/>
            <a:p>
              <a:pPr algn="ctr"/>
              <a:r>
                <a:rPr lang="en-US" sz="1400" b="1" kern="0" dirty="0">
                  <a:solidFill>
                    <a:schemeClr val="bg1">
                      <a:alpha val="99000"/>
                    </a:schemeClr>
                  </a:solidFill>
                  <a:latin typeface="+mj-lt"/>
                </a:rPr>
                <a:t>(high IO)</a:t>
              </a:r>
              <a:endParaRPr lang="en-US" sz="3700" b="1" dirty="0">
                <a:solidFill>
                  <a:schemeClr val="bg1">
                    <a:alpha val="99000"/>
                  </a:schemeClr>
                </a:solidFill>
                <a:latin typeface="+mj-lt"/>
              </a:endParaRPr>
            </a:p>
          </p:txBody>
        </p:sp>
        <p:sp>
          <p:nvSpPr>
            <p:cNvPr id="54" name="Rectangle 53"/>
            <p:cNvSpPr/>
            <p:nvPr/>
          </p:nvSpPr>
          <p:spPr>
            <a:xfrm>
              <a:off x="9945935" y="5330578"/>
              <a:ext cx="1621970"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14 GB memory</a:t>
              </a:r>
            </a:p>
          </p:txBody>
        </p:sp>
        <p:sp>
          <p:nvSpPr>
            <p:cNvPr id="55" name="Rectangle 54"/>
            <p:cNvSpPr/>
            <p:nvPr/>
          </p:nvSpPr>
          <p:spPr>
            <a:xfrm>
              <a:off x="9906606" y="5640638"/>
              <a:ext cx="1700628"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2040 </a:t>
              </a:r>
              <a:r>
                <a:rPr lang="en-US" sz="1300" b="1" kern="0" dirty="0">
                  <a:solidFill>
                    <a:schemeClr val="bg1">
                      <a:alpha val="99000"/>
                    </a:schemeClr>
                  </a:solidFill>
                  <a:latin typeface="+mj-lt"/>
                </a:rPr>
                <a:t>GB </a:t>
              </a:r>
            </a:p>
            <a:p>
              <a:pPr algn="ctr"/>
              <a:r>
                <a:rPr lang="en-US" sz="1300" kern="0" dirty="0">
                  <a:solidFill>
                    <a:schemeClr val="bg1">
                      <a:alpha val="99000"/>
                    </a:schemeClr>
                  </a:solidFill>
                  <a:latin typeface="+mj-lt"/>
                </a:rPr>
                <a:t>(instance storage) </a:t>
              </a:r>
            </a:p>
          </p:txBody>
        </p:sp>
        <p:cxnSp>
          <p:nvCxnSpPr>
            <p:cNvPr id="56" name="Straight Connector 55"/>
            <p:cNvCxnSpPr/>
            <p:nvPr/>
          </p:nvCxnSpPr>
          <p:spPr>
            <a:xfrm>
              <a:off x="9979680" y="4700123"/>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716470" y="1663439"/>
            <a:ext cx="1828800" cy="1507633"/>
            <a:chOff x="511464" y="1767349"/>
            <a:chExt cx="1828800" cy="1507633"/>
          </a:xfrm>
        </p:grpSpPr>
        <p:sp>
          <p:nvSpPr>
            <p:cNvPr id="62" name="Rounded Rectangle 61"/>
            <p:cNvSpPr/>
            <p:nvPr/>
          </p:nvSpPr>
          <p:spPr bwMode="auto">
            <a:xfrm>
              <a:off x="5114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64" name="Rectangle 63"/>
            <p:cNvSpPr/>
            <p:nvPr/>
          </p:nvSpPr>
          <p:spPr>
            <a:xfrm>
              <a:off x="557883" y="2541519"/>
              <a:ext cx="1735962"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a:t>
              </a:r>
              <a:r>
                <a:rPr lang="en-US" sz="2700" b="1" kern="0" dirty="0" smtClean="0">
                  <a:gradFill>
                    <a:gsLst>
                      <a:gs pos="0">
                        <a:schemeClr val="bg1"/>
                      </a:gs>
                      <a:gs pos="50000">
                        <a:schemeClr val="bg1"/>
                      </a:gs>
                    </a:gsLst>
                    <a:lin ang="10800000" scaled="0"/>
                  </a:gradFill>
                  <a:latin typeface="+mj-lt"/>
                </a:rPr>
                <a:t>0.02 </a:t>
              </a:r>
              <a:endParaRPr lang="en-US" sz="2700" b="1" kern="0" dirty="0">
                <a:gradFill>
                  <a:gsLst>
                    <a:gs pos="0">
                      <a:schemeClr val="bg1"/>
                    </a:gs>
                    <a:gs pos="50000">
                      <a:schemeClr val="bg1"/>
                    </a:gs>
                  </a:gsLst>
                  <a:lin ang="10800000" scaled="0"/>
                </a:gradFill>
                <a:latin typeface="+mj-lt"/>
              </a:endParaRPr>
            </a:p>
          </p:txBody>
        </p:sp>
        <p:sp>
          <p:nvSpPr>
            <p:cNvPr id="65" name="Rectangle 64"/>
            <p:cNvSpPr/>
            <p:nvPr/>
          </p:nvSpPr>
          <p:spPr>
            <a:xfrm>
              <a:off x="560812" y="2873971"/>
              <a:ext cx="1730104"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66" name="Straight Connector 65"/>
            <p:cNvCxnSpPr/>
            <p:nvPr/>
          </p:nvCxnSpPr>
          <p:spPr>
            <a:xfrm>
              <a:off x="6486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bwMode="invGray">
            <a:xfrm>
              <a:off x="550981" y="1767349"/>
              <a:ext cx="1749768"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Extra Small</a:t>
              </a:r>
            </a:p>
          </p:txBody>
        </p:sp>
      </p:grpSp>
      <p:grpSp>
        <p:nvGrpSpPr>
          <p:cNvPr id="85" name="Group 84"/>
          <p:cNvGrpSpPr/>
          <p:nvPr/>
        </p:nvGrpSpPr>
        <p:grpSpPr>
          <a:xfrm>
            <a:off x="716470" y="3894131"/>
            <a:ext cx="1828800" cy="2158704"/>
            <a:chOff x="497805" y="4062546"/>
            <a:chExt cx="1828800" cy="2158704"/>
          </a:xfrm>
        </p:grpSpPr>
        <p:sp>
          <p:nvSpPr>
            <p:cNvPr id="72" name="Rounded Rectangle 71"/>
            <p:cNvSpPr/>
            <p:nvPr/>
          </p:nvSpPr>
          <p:spPr bwMode="auto">
            <a:xfrm>
              <a:off x="497805" y="4151603"/>
              <a:ext cx="1828800" cy="2069647"/>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73" name="TextBox 72"/>
            <p:cNvSpPr txBox="1"/>
            <p:nvPr/>
          </p:nvSpPr>
          <p:spPr bwMode="invGray">
            <a:xfrm>
              <a:off x="540258" y="4062546"/>
              <a:ext cx="1743894"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Extra Small</a:t>
              </a:r>
            </a:p>
          </p:txBody>
        </p:sp>
        <p:sp>
          <p:nvSpPr>
            <p:cNvPr id="74" name="Rectangle 73"/>
            <p:cNvSpPr/>
            <p:nvPr/>
          </p:nvSpPr>
          <p:spPr>
            <a:xfrm>
              <a:off x="606146" y="4757748"/>
              <a:ext cx="1612118"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1 x 1.0Ghz</a:t>
              </a:r>
            </a:p>
          </p:txBody>
        </p:sp>
        <p:sp>
          <p:nvSpPr>
            <p:cNvPr id="75" name="Rectangle 74"/>
            <p:cNvSpPr/>
            <p:nvPr/>
          </p:nvSpPr>
          <p:spPr>
            <a:xfrm>
              <a:off x="625810" y="5071149"/>
              <a:ext cx="1572790" cy="307777"/>
            </a:xfrm>
            <a:prstGeom prst="rect">
              <a:avLst/>
            </a:prstGeom>
          </p:spPr>
          <p:txBody>
            <a:bodyPr wrap="square">
              <a:spAutoFit/>
            </a:bodyPr>
            <a:lstStyle/>
            <a:p>
              <a:pPr algn="ctr"/>
              <a:r>
                <a:rPr lang="en-US" sz="1400" b="1" kern="0" dirty="0">
                  <a:solidFill>
                    <a:schemeClr val="bg1">
                      <a:alpha val="99000"/>
                    </a:schemeClr>
                  </a:solidFill>
                  <a:latin typeface="+mj-lt"/>
                </a:rPr>
                <a:t>(low IO) </a:t>
              </a:r>
              <a:endParaRPr lang="en-US" sz="3700" b="1" dirty="0">
                <a:solidFill>
                  <a:schemeClr val="bg1">
                    <a:alpha val="99000"/>
                  </a:schemeClr>
                </a:solidFill>
                <a:latin typeface="+mj-lt"/>
              </a:endParaRPr>
            </a:p>
          </p:txBody>
        </p:sp>
        <p:sp>
          <p:nvSpPr>
            <p:cNvPr id="76" name="Rectangle 75"/>
            <p:cNvSpPr/>
            <p:nvPr/>
          </p:nvSpPr>
          <p:spPr>
            <a:xfrm>
              <a:off x="556985" y="5627739"/>
              <a:ext cx="1710440"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768 MB memory </a:t>
              </a:r>
              <a:endParaRPr lang="en-US" sz="1300" b="1" kern="0" dirty="0" smtClean="0">
                <a:solidFill>
                  <a:schemeClr val="bg1">
                    <a:alpha val="99000"/>
                  </a:schemeClr>
                </a:solidFill>
                <a:latin typeface="+mj-lt"/>
              </a:endParaRPr>
            </a:p>
            <a:p>
              <a:pPr lvl="0" algn="ctr"/>
              <a:r>
                <a:rPr lang="en-US" sz="1300" b="1" kern="0" dirty="0">
                  <a:solidFill>
                    <a:srgbClr val="FFFFFF">
                      <a:alpha val="99000"/>
                    </a:srgbClr>
                  </a:solidFill>
                </a:rPr>
                <a:t>20 GB storage</a:t>
              </a:r>
            </a:p>
            <a:p>
              <a:pPr lvl="0" algn="ctr"/>
              <a:r>
                <a:rPr lang="en-US" sz="1300" kern="0" dirty="0">
                  <a:solidFill>
                    <a:srgbClr val="FFFFFF">
                      <a:alpha val="99000"/>
                    </a:srgbClr>
                  </a:solidFill>
                </a:rPr>
                <a:t>(instance storage) </a:t>
              </a:r>
            </a:p>
            <a:p>
              <a:pPr algn="ctr"/>
              <a:endParaRPr lang="en-US" sz="1300" b="1" kern="0" dirty="0">
                <a:solidFill>
                  <a:schemeClr val="bg1">
                    <a:alpha val="99000"/>
                  </a:schemeClr>
                </a:solidFill>
                <a:latin typeface="+mj-lt"/>
              </a:endParaRPr>
            </a:p>
          </p:txBody>
        </p:sp>
        <p:cxnSp>
          <p:nvCxnSpPr>
            <p:cNvPr id="78" name="Straight Connector 77"/>
            <p:cNvCxnSpPr/>
            <p:nvPr/>
          </p:nvCxnSpPr>
          <p:spPr>
            <a:xfrm>
              <a:off x="634965" y="4674078"/>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559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3"/>
          <p:cNvSpPr txBox="1">
            <a:spLocks/>
          </p:cNvSpPr>
          <p:nvPr/>
        </p:nvSpPr>
        <p:spPr>
          <a:xfrm>
            <a:off x="4862179" y="265148"/>
            <a:ext cx="2237868" cy="21236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3800" dirty="0" smtClean="0">
                <a:solidFill>
                  <a:schemeClr val="tx1">
                    <a:alpha val="99000"/>
                  </a:schemeClr>
                </a:solidFill>
              </a:rPr>
              <a:t>89</a:t>
            </a:r>
            <a:endParaRPr sz="13800" dirty="0">
              <a:solidFill>
                <a:schemeClr val="tx1">
                  <a:alpha val="99000"/>
                </a:schemeClr>
              </a:solidFill>
            </a:endParaRPr>
          </a:p>
        </p:txBody>
      </p:sp>
      <p:sp>
        <p:nvSpPr>
          <p:cNvPr id="5" name="TextBox 4"/>
          <p:cNvSpPr txBox="1"/>
          <p:nvPr/>
        </p:nvSpPr>
        <p:spPr>
          <a:xfrm>
            <a:off x="301044" y="177802"/>
            <a:ext cx="1933575"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Australia</a:t>
            </a:r>
          </a:p>
          <a:p>
            <a:pPr algn="r" defTabSz="1625032"/>
            <a:r>
              <a:rPr lang="en-US" sz="1900" dirty="0">
                <a:solidFill>
                  <a:srgbClr val="00AEEF">
                    <a:alpha val="99000"/>
                  </a:srgbClr>
                </a:solidFill>
              </a:rPr>
              <a:t>Austria</a:t>
            </a:r>
          </a:p>
          <a:p>
            <a:pPr algn="r" defTabSz="1625032"/>
            <a:r>
              <a:rPr lang="en-US" sz="1900" dirty="0">
                <a:solidFill>
                  <a:srgbClr val="00AEEF">
                    <a:alpha val="99000"/>
                  </a:srgbClr>
                </a:solidFill>
              </a:rPr>
              <a:t>Belgium</a:t>
            </a:r>
          </a:p>
          <a:p>
            <a:pPr algn="r" defTabSz="1625032"/>
            <a:r>
              <a:rPr lang="en-US" sz="1900" dirty="0">
                <a:solidFill>
                  <a:srgbClr val="00AEEF">
                    <a:alpha val="99000"/>
                  </a:srgbClr>
                </a:solidFill>
              </a:rPr>
              <a:t>Brazil</a:t>
            </a:r>
          </a:p>
          <a:p>
            <a:pPr algn="r" defTabSz="1625032"/>
            <a:r>
              <a:rPr lang="en-US" sz="1900" dirty="0">
                <a:solidFill>
                  <a:srgbClr val="00AEEF">
                    <a:alpha val="99000"/>
                  </a:srgbClr>
                </a:solidFill>
              </a:rPr>
              <a:t>Canada</a:t>
            </a:r>
          </a:p>
          <a:p>
            <a:pPr algn="r" defTabSz="1625032"/>
            <a:r>
              <a:rPr lang="en-US" sz="1900" dirty="0">
                <a:solidFill>
                  <a:srgbClr val="00AEEF">
                    <a:alpha val="99000"/>
                  </a:srgbClr>
                </a:solidFill>
              </a:rPr>
              <a:t>Chile</a:t>
            </a:r>
          </a:p>
          <a:p>
            <a:pPr algn="r" defTabSz="1625032"/>
            <a:r>
              <a:rPr lang="en-US" sz="1900" dirty="0">
                <a:solidFill>
                  <a:srgbClr val="00AEEF">
                    <a:alpha val="99000"/>
                  </a:srgbClr>
                </a:solidFill>
              </a:rPr>
              <a:t>Colombia</a:t>
            </a:r>
          </a:p>
          <a:p>
            <a:pPr algn="r" defTabSz="1625032"/>
            <a:r>
              <a:rPr lang="en-US" sz="1900" dirty="0">
                <a:solidFill>
                  <a:srgbClr val="00AEEF">
                    <a:alpha val="99000"/>
                  </a:srgbClr>
                </a:solidFill>
              </a:rPr>
              <a:t>Costa Rica</a:t>
            </a:r>
          </a:p>
          <a:p>
            <a:pPr algn="r" defTabSz="1625032"/>
            <a:r>
              <a:rPr lang="en-US" sz="1900" dirty="0">
                <a:solidFill>
                  <a:srgbClr val="00AEEF">
                    <a:alpha val="99000"/>
                  </a:srgbClr>
                </a:solidFill>
              </a:rPr>
              <a:t>Cyprus</a:t>
            </a:r>
          </a:p>
          <a:p>
            <a:pPr algn="r" defTabSz="1625032"/>
            <a:r>
              <a:rPr lang="en-US" sz="1900" dirty="0">
                <a:solidFill>
                  <a:srgbClr val="00AEEF">
                    <a:alpha val="99000"/>
                  </a:srgbClr>
                </a:solidFill>
              </a:rPr>
              <a:t>Czech Republic</a:t>
            </a:r>
          </a:p>
          <a:p>
            <a:pPr algn="r" defTabSz="1625032"/>
            <a:r>
              <a:rPr lang="en-US" sz="1900" dirty="0">
                <a:solidFill>
                  <a:srgbClr val="00AEEF">
                    <a:alpha val="99000"/>
                  </a:srgbClr>
                </a:solidFill>
              </a:rPr>
              <a:t>Denmark</a:t>
            </a:r>
          </a:p>
          <a:p>
            <a:pPr algn="r" defTabSz="1625032"/>
            <a:r>
              <a:rPr lang="en-US" sz="1900" dirty="0">
                <a:solidFill>
                  <a:srgbClr val="00AEEF">
                    <a:alpha val="99000"/>
                  </a:srgbClr>
                </a:solidFill>
              </a:rPr>
              <a:t>Finland</a:t>
            </a:r>
          </a:p>
          <a:p>
            <a:pPr algn="r" defTabSz="1625032"/>
            <a:r>
              <a:rPr lang="en-US" sz="1900" dirty="0">
                <a:solidFill>
                  <a:srgbClr val="00AEEF">
                    <a:alpha val="99000"/>
                  </a:srgbClr>
                </a:solidFill>
              </a:rPr>
              <a:t>France</a:t>
            </a:r>
          </a:p>
          <a:p>
            <a:pPr algn="r" defTabSz="1625032"/>
            <a:r>
              <a:rPr lang="en-US" sz="1900" dirty="0">
                <a:solidFill>
                  <a:srgbClr val="00AEEF">
                    <a:alpha val="99000"/>
                  </a:srgbClr>
                </a:solidFill>
              </a:rPr>
              <a:t>Germany</a:t>
            </a:r>
          </a:p>
          <a:p>
            <a:pPr algn="r" defTabSz="1625032"/>
            <a:r>
              <a:rPr lang="en-US" sz="1900" dirty="0">
                <a:solidFill>
                  <a:srgbClr val="00AEEF">
                    <a:alpha val="99000"/>
                  </a:srgbClr>
                </a:solidFill>
              </a:rPr>
              <a:t>Greece</a:t>
            </a:r>
          </a:p>
          <a:p>
            <a:pPr algn="r" defTabSz="1625032"/>
            <a:r>
              <a:rPr lang="en-US" sz="1900" dirty="0">
                <a:solidFill>
                  <a:srgbClr val="00AEEF">
                    <a:alpha val="99000"/>
                  </a:srgbClr>
                </a:solidFill>
              </a:rPr>
              <a:t>Hong Kong</a:t>
            </a:r>
          </a:p>
          <a:p>
            <a:pPr algn="r" defTabSz="1625032"/>
            <a:r>
              <a:rPr lang="en-US" sz="1900" dirty="0">
                <a:solidFill>
                  <a:srgbClr val="00AEEF">
                    <a:alpha val="99000"/>
                  </a:srgbClr>
                </a:solidFill>
              </a:rPr>
              <a:t>Hungary</a:t>
            </a:r>
          </a:p>
          <a:p>
            <a:pPr algn="r" defTabSz="1625032"/>
            <a:r>
              <a:rPr lang="en-US" sz="1900" dirty="0">
                <a:solidFill>
                  <a:srgbClr val="00AEEF">
                    <a:alpha val="99000"/>
                  </a:srgbClr>
                </a:solidFill>
              </a:rPr>
              <a:t>India</a:t>
            </a:r>
          </a:p>
          <a:p>
            <a:pPr algn="r" defTabSz="1625032"/>
            <a:r>
              <a:rPr lang="en-US" sz="1900" dirty="0">
                <a:solidFill>
                  <a:srgbClr val="00AEEF">
                    <a:alpha val="99000"/>
                  </a:srgbClr>
                </a:solidFill>
              </a:rPr>
              <a:t>Ireland</a:t>
            </a:r>
          </a:p>
          <a:p>
            <a:pPr algn="r" defTabSz="1625032"/>
            <a:r>
              <a:rPr lang="en-US" sz="1900" dirty="0">
                <a:solidFill>
                  <a:srgbClr val="00AEEF">
                    <a:alpha val="99000"/>
                  </a:srgbClr>
                </a:solidFill>
              </a:rPr>
              <a:t>Israel</a:t>
            </a:r>
          </a:p>
          <a:p>
            <a:pPr algn="r" defTabSz="1625032"/>
            <a:r>
              <a:rPr lang="en-US" sz="1900" dirty="0">
                <a:solidFill>
                  <a:srgbClr val="00AEEF">
                    <a:alpha val="99000"/>
                  </a:srgbClr>
                </a:solidFill>
              </a:rPr>
              <a:t>Italy</a:t>
            </a:r>
          </a:p>
          <a:p>
            <a:pPr algn="r" defTabSz="1625032"/>
            <a:r>
              <a:rPr lang="en-US" sz="1900" dirty="0">
                <a:solidFill>
                  <a:srgbClr val="00AEEF">
                    <a:alpha val="99000"/>
                  </a:srgbClr>
                </a:solidFill>
              </a:rPr>
              <a:t>Japan</a:t>
            </a:r>
          </a:p>
          <a:p>
            <a:pPr algn="r" defTabSz="1625032"/>
            <a:r>
              <a:rPr lang="en-US" sz="1900" dirty="0">
                <a:solidFill>
                  <a:srgbClr val="00AEEF">
                    <a:alpha val="99000"/>
                  </a:srgbClr>
                </a:solidFill>
              </a:rPr>
              <a:t>Korea</a:t>
            </a:r>
          </a:p>
        </p:txBody>
      </p:sp>
      <p:sp>
        <p:nvSpPr>
          <p:cNvPr id="6" name="TextBox 5"/>
          <p:cNvSpPr txBox="1"/>
          <p:nvPr/>
        </p:nvSpPr>
        <p:spPr>
          <a:xfrm>
            <a:off x="2403586" y="177804"/>
            <a:ext cx="1849152"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Luxembourg</a:t>
            </a:r>
          </a:p>
          <a:p>
            <a:pPr algn="r" defTabSz="1625032"/>
            <a:r>
              <a:rPr lang="en-US" sz="1900" dirty="0">
                <a:solidFill>
                  <a:srgbClr val="00AEEF">
                    <a:alpha val="99000"/>
                  </a:srgbClr>
                </a:solidFill>
              </a:rPr>
              <a:t>Malaysia</a:t>
            </a:r>
            <a:endParaRPr lang="en-US" sz="1400" dirty="0">
              <a:solidFill>
                <a:srgbClr val="00AEEF">
                  <a:alpha val="99000"/>
                </a:srgbClr>
              </a:solidFill>
            </a:endParaRPr>
          </a:p>
          <a:p>
            <a:pPr algn="r" defTabSz="1625032"/>
            <a:r>
              <a:rPr lang="en-US" sz="1900" dirty="0">
                <a:solidFill>
                  <a:srgbClr val="00AEEF">
                    <a:alpha val="99000"/>
                  </a:srgbClr>
                </a:solidFill>
              </a:rPr>
              <a:t>Mexico</a:t>
            </a:r>
          </a:p>
          <a:p>
            <a:pPr algn="r" defTabSz="1625032"/>
            <a:r>
              <a:rPr lang="en-US" sz="1900" dirty="0">
                <a:solidFill>
                  <a:srgbClr val="00AEEF">
                    <a:alpha val="99000"/>
                  </a:srgbClr>
                </a:solidFill>
              </a:rPr>
              <a:t>Netherlands</a:t>
            </a:r>
          </a:p>
          <a:p>
            <a:pPr algn="r" defTabSz="1625032"/>
            <a:r>
              <a:rPr lang="en-US" sz="1900" dirty="0">
                <a:solidFill>
                  <a:srgbClr val="00AEEF">
                    <a:alpha val="99000"/>
                  </a:srgbClr>
                </a:solidFill>
              </a:rPr>
              <a:t>New Zealand</a:t>
            </a:r>
          </a:p>
          <a:p>
            <a:pPr algn="r" defTabSz="1625032"/>
            <a:r>
              <a:rPr lang="en-US" sz="1900" dirty="0">
                <a:solidFill>
                  <a:srgbClr val="00AEEF">
                    <a:alpha val="99000"/>
                  </a:srgbClr>
                </a:solidFill>
              </a:rPr>
              <a:t>Norway</a:t>
            </a:r>
          </a:p>
          <a:p>
            <a:pPr algn="r" defTabSz="1625032"/>
            <a:r>
              <a:rPr lang="en-US" sz="1900" dirty="0">
                <a:solidFill>
                  <a:srgbClr val="00AEEF">
                    <a:alpha val="99000"/>
                  </a:srgbClr>
                </a:solidFill>
              </a:rPr>
              <a:t>Peru</a:t>
            </a:r>
          </a:p>
          <a:p>
            <a:pPr algn="r" defTabSz="1625032"/>
            <a:r>
              <a:rPr lang="en-US" sz="1900" dirty="0">
                <a:solidFill>
                  <a:srgbClr val="00AEEF">
                    <a:alpha val="99000"/>
                  </a:srgbClr>
                </a:solidFill>
              </a:rPr>
              <a:t>Philippines</a:t>
            </a:r>
          </a:p>
          <a:p>
            <a:pPr algn="r" defTabSz="1625032"/>
            <a:r>
              <a:rPr lang="en-US" sz="1900" dirty="0">
                <a:solidFill>
                  <a:srgbClr val="00AEEF">
                    <a:alpha val="99000"/>
                  </a:srgbClr>
                </a:solidFill>
              </a:rPr>
              <a:t>Poland</a:t>
            </a:r>
          </a:p>
          <a:p>
            <a:pPr algn="r" defTabSz="1625032"/>
            <a:r>
              <a:rPr lang="en-US" sz="1900" dirty="0">
                <a:solidFill>
                  <a:srgbClr val="00AEEF">
                    <a:alpha val="99000"/>
                  </a:srgbClr>
                </a:solidFill>
              </a:rPr>
              <a:t>Portugal</a:t>
            </a:r>
          </a:p>
          <a:p>
            <a:pPr algn="r" defTabSz="1625032"/>
            <a:r>
              <a:rPr lang="en-US" sz="1900" dirty="0">
                <a:solidFill>
                  <a:srgbClr val="00AEEF">
                    <a:alpha val="99000"/>
                  </a:srgbClr>
                </a:solidFill>
              </a:rPr>
              <a:t>Puerto Rico</a:t>
            </a:r>
          </a:p>
          <a:p>
            <a:pPr algn="r" defTabSz="1625032"/>
            <a:r>
              <a:rPr lang="en-US" sz="1900" dirty="0">
                <a:solidFill>
                  <a:srgbClr val="00AEEF">
                    <a:alpha val="99000"/>
                  </a:srgbClr>
                </a:solidFill>
              </a:rPr>
              <a:t>Romania</a:t>
            </a:r>
          </a:p>
          <a:p>
            <a:pPr algn="r" defTabSz="1625032"/>
            <a:r>
              <a:rPr lang="en-US" sz="1900" dirty="0">
                <a:solidFill>
                  <a:srgbClr val="00AEEF">
                    <a:alpha val="99000"/>
                  </a:srgbClr>
                </a:solidFill>
              </a:rPr>
              <a:t>Russia</a:t>
            </a:r>
          </a:p>
          <a:p>
            <a:pPr algn="r" defTabSz="1625032"/>
            <a:r>
              <a:rPr lang="en-US" sz="1900" dirty="0">
                <a:solidFill>
                  <a:srgbClr val="00AEEF">
                    <a:alpha val="99000"/>
                  </a:srgbClr>
                </a:solidFill>
              </a:rPr>
              <a:t>Singapore</a:t>
            </a:r>
          </a:p>
          <a:p>
            <a:pPr algn="r" defTabSz="1625032"/>
            <a:r>
              <a:rPr lang="en-US" sz="1900" dirty="0">
                <a:solidFill>
                  <a:srgbClr val="00AEEF">
                    <a:alpha val="99000"/>
                  </a:srgbClr>
                </a:solidFill>
              </a:rPr>
              <a:t>Spain</a:t>
            </a:r>
          </a:p>
          <a:p>
            <a:pPr algn="r" defTabSz="1625032"/>
            <a:r>
              <a:rPr lang="en-US" sz="1900" dirty="0">
                <a:solidFill>
                  <a:srgbClr val="00AEEF">
                    <a:alpha val="99000"/>
                  </a:srgbClr>
                </a:solidFill>
              </a:rPr>
              <a:t>Sweden</a:t>
            </a:r>
          </a:p>
          <a:p>
            <a:pPr algn="r" defTabSz="1625032"/>
            <a:r>
              <a:rPr lang="en-US" sz="1900" dirty="0">
                <a:solidFill>
                  <a:srgbClr val="00AEEF">
                    <a:alpha val="99000"/>
                  </a:srgbClr>
                </a:solidFill>
              </a:rPr>
              <a:t>Switzerland</a:t>
            </a:r>
          </a:p>
          <a:p>
            <a:pPr algn="r" defTabSz="1625032"/>
            <a:r>
              <a:rPr lang="en-US" sz="1900" dirty="0">
                <a:solidFill>
                  <a:srgbClr val="00AEEF">
                    <a:alpha val="99000"/>
                  </a:srgbClr>
                </a:solidFill>
              </a:rPr>
              <a:t>Trinidad &amp; Tobago</a:t>
            </a:r>
          </a:p>
          <a:p>
            <a:pPr algn="r" defTabSz="1625032"/>
            <a:r>
              <a:rPr lang="en-US" sz="1900" dirty="0">
                <a:solidFill>
                  <a:srgbClr val="00AEEF">
                    <a:alpha val="99000"/>
                  </a:srgbClr>
                </a:solidFill>
              </a:rPr>
              <a:t>UK</a:t>
            </a:r>
          </a:p>
          <a:p>
            <a:pPr algn="r" defTabSz="1625032"/>
            <a:r>
              <a:rPr lang="en-US" sz="1900" dirty="0">
                <a:solidFill>
                  <a:srgbClr val="00AEEF">
                    <a:alpha val="99000"/>
                  </a:srgbClr>
                </a:solidFill>
              </a:rPr>
              <a:t>United States</a:t>
            </a:r>
          </a:p>
          <a:p>
            <a:pPr algn="r" defTabSz="1625032"/>
            <a:r>
              <a:rPr lang="en-US" sz="1900" dirty="0">
                <a:solidFill>
                  <a:srgbClr val="00AEEF">
                    <a:alpha val="99000"/>
                  </a:srgbClr>
                </a:solidFill>
              </a:rPr>
              <a:t>New Countries:</a:t>
            </a:r>
          </a:p>
          <a:p>
            <a:pPr algn="r" defTabSz="1625032"/>
            <a:r>
              <a:rPr lang="en-US" sz="1900" dirty="0">
                <a:solidFill>
                  <a:srgbClr val="00AEEF">
                    <a:alpha val="99000"/>
                  </a:srgbClr>
                </a:solidFill>
              </a:rPr>
              <a:t>Algeria</a:t>
            </a:r>
          </a:p>
        </p:txBody>
      </p:sp>
      <p:sp>
        <p:nvSpPr>
          <p:cNvPr id="7" name="TextBox 6"/>
          <p:cNvSpPr txBox="1"/>
          <p:nvPr/>
        </p:nvSpPr>
        <p:spPr>
          <a:xfrm>
            <a:off x="4252738" y="2442029"/>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Argentina</a:t>
            </a:r>
          </a:p>
          <a:p>
            <a:pPr algn="r" defTabSz="1625032"/>
            <a:r>
              <a:rPr lang="en-US" sz="1900" dirty="0">
                <a:solidFill>
                  <a:srgbClr val="00AEEF">
                    <a:alpha val="99000"/>
                  </a:srgbClr>
                </a:solidFill>
              </a:rPr>
              <a:t>Belarus</a:t>
            </a:r>
          </a:p>
          <a:p>
            <a:pPr algn="r" defTabSz="1625032"/>
            <a:r>
              <a:rPr lang="en-US" sz="1900" dirty="0">
                <a:solidFill>
                  <a:srgbClr val="00AEEF">
                    <a:alpha val="99000"/>
                  </a:srgbClr>
                </a:solidFill>
              </a:rPr>
              <a:t>Bulgaria</a:t>
            </a:r>
          </a:p>
          <a:p>
            <a:pPr algn="r" defTabSz="1625032"/>
            <a:r>
              <a:rPr lang="en-US" sz="1900" dirty="0">
                <a:solidFill>
                  <a:srgbClr val="00AEEF">
                    <a:alpha val="99000"/>
                  </a:srgbClr>
                </a:solidFill>
              </a:rPr>
              <a:t>Croatia</a:t>
            </a:r>
          </a:p>
          <a:p>
            <a:pPr algn="r" defTabSz="1625032"/>
            <a:r>
              <a:rPr lang="en-US" sz="1900" dirty="0">
                <a:solidFill>
                  <a:srgbClr val="00AEEF">
                    <a:alpha val="99000"/>
                  </a:srgbClr>
                </a:solidFill>
              </a:rPr>
              <a:t>Dominican Rep</a:t>
            </a:r>
          </a:p>
          <a:p>
            <a:pPr algn="r" defTabSz="1625032"/>
            <a:r>
              <a:rPr lang="en-US" sz="1900" dirty="0">
                <a:solidFill>
                  <a:srgbClr val="00AEEF">
                    <a:alpha val="99000"/>
                  </a:srgbClr>
                </a:solidFill>
              </a:rPr>
              <a:t>Ecuador</a:t>
            </a:r>
          </a:p>
          <a:p>
            <a:pPr algn="r" defTabSz="1625032"/>
            <a:r>
              <a:rPr lang="en-US" sz="1900" dirty="0">
                <a:solidFill>
                  <a:srgbClr val="00AEEF">
                    <a:alpha val="99000"/>
                  </a:srgbClr>
                </a:solidFill>
              </a:rPr>
              <a:t>Egypt</a:t>
            </a:r>
          </a:p>
          <a:p>
            <a:pPr algn="r" defTabSz="1625032"/>
            <a:r>
              <a:rPr lang="en-US" sz="1900" dirty="0">
                <a:solidFill>
                  <a:srgbClr val="00AEEF">
                    <a:alpha val="99000"/>
                  </a:srgbClr>
                </a:solidFill>
              </a:rPr>
              <a:t>El Salvador</a:t>
            </a:r>
          </a:p>
          <a:p>
            <a:pPr algn="r" defTabSz="1625032"/>
            <a:r>
              <a:rPr lang="en-US" sz="1900" dirty="0">
                <a:solidFill>
                  <a:srgbClr val="00AEEF">
                    <a:alpha val="99000"/>
                  </a:srgbClr>
                </a:solidFill>
              </a:rPr>
              <a:t>Estonia</a:t>
            </a:r>
          </a:p>
          <a:p>
            <a:pPr algn="r" defTabSz="1625032"/>
            <a:r>
              <a:rPr lang="en-US" sz="1900" dirty="0">
                <a:solidFill>
                  <a:srgbClr val="00AEEF">
                    <a:alpha val="99000"/>
                  </a:srgbClr>
                </a:solidFill>
              </a:rPr>
              <a:t>Guatemala</a:t>
            </a:r>
          </a:p>
          <a:p>
            <a:pPr algn="r" defTabSz="1625032"/>
            <a:r>
              <a:rPr lang="en-US" sz="1900" dirty="0">
                <a:solidFill>
                  <a:srgbClr val="00AEEF">
                    <a:alpha val="99000"/>
                  </a:srgbClr>
                </a:solidFill>
              </a:rPr>
              <a:t>Iceland</a:t>
            </a:r>
          </a:p>
          <a:p>
            <a:pPr algn="r" defTabSz="1625032"/>
            <a:r>
              <a:rPr lang="en-US" sz="1900" dirty="0">
                <a:solidFill>
                  <a:srgbClr val="00AEEF">
                    <a:alpha val="99000"/>
                  </a:srgbClr>
                </a:solidFill>
              </a:rPr>
              <a:t>Indonesia</a:t>
            </a:r>
          </a:p>
          <a:p>
            <a:pPr algn="r" defTabSz="1625032"/>
            <a:r>
              <a:rPr lang="en-US" sz="1900" dirty="0">
                <a:solidFill>
                  <a:srgbClr val="00AEEF">
                    <a:alpha val="99000"/>
                  </a:srgbClr>
                </a:solidFill>
              </a:rPr>
              <a:t>Jordan</a:t>
            </a:r>
          </a:p>
          <a:p>
            <a:pPr algn="r" defTabSz="1625032"/>
            <a:r>
              <a:rPr lang="en-US" sz="1900" dirty="0">
                <a:solidFill>
                  <a:srgbClr val="00AEEF">
                    <a:alpha val="99000"/>
                  </a:srgbClr>
                </a:solidFill>
              </a:rPr>
              <a:t>Kazakhstan</a:t>
            </a:r>
          </a:p>
          <a:p>
            <a:pPr algn="r" defTabSz="1625032"/>
            <a:r>
              <a:rPr lang="en-US" sz="1900" dirty="0">
                <a:solidFill>
                  <a:srgbClr val="00AEEF">
                    <a:alpha val="99000"/>
                  </a:srgbClr>
                </a:solidFill>
              </a:rPr>
              <a:t>Kenya</a:t>
            </a:r>
          </a:p>
        </p:txBody>
      </p:sp>
      <p:sp>
        <p:nvSpPr>
          <p:cNvPr id="8" name="TextBox 7"/>
          <p:cNvSpPr txBox="1"/>
          <p:nvPr/>
        </p:nvSpPr>
        <p:spPr>
          <a:xfrm>
            <a:off x="6076923" y="2442028"/>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Kuwait</a:t>
            </a:r>
          </a:p>
          <a:p>
            <a:pPr algn="r" defTabSz="1625032"/>
            <a:r>
              <a:rPr lang="en-US" sz="1900" dirty="0">
                <a:solidFill>
                  <a:srgbClr val="00AEEF">
                    <a:alpha val="99000"/>
                  </a:srgbClr>
                </a:solidFill>
              </a:rPr>
              <a:t>Latvia</a:t>
            </a:r>
          </a:p>
          <a:p>
            <a:pPr algn="r" defTabSz="1625032"/>
            <a:r>
              <a:rPr lang="en-US" sz="1900" dirty="0">
                <a:solidFill>
                  <a:srgbClr val="00AEEF">
                    <a:alpha val="99000"/>
                  </a:srgbClr>
                </a:solidFill>
              </a:rPr>
              <a:t>Liechtenstein</a:t>
            </a:r>
          </a:p>
          <a:p>
            <a:pPr algn="r" defTabSz="1625032"/>
            <a:r>
              <a:rPr lang="en-US" sz="1900" dirty="0">
                <a:solidFill>
                  <a:srgbClr val="00AEEF">
                    <a:alpha val="99000"/>
                  </a:srgbClr>
                </a:solidFill>
              </a:rPr>
              <a:t>Lithuania</a:t>
            </a:r>
          </a:p>
          <a:p>
            <a:pPr algn="r" defTabSz="1625032"/>
            <a:r>
              <a:rPr lang="en-US" sz="1900" dirty="0">
                <a:solidFill>
                  <a:srgbClr val="00AEEF">
                    <a:alpha val="99000"/>
                  </a:srgbClr>
                </a:solidFill>
              </a:rPr>
              <a:t>Macedonia</a:t>
            </a:r>
          </a:p>
          <a:p>
            <a:pPr algn="r" defTabSz="1625032"/>
            <a:r>
              <a:rPr lang="en-US" sz="1900" dirty="0">
                <a:solidFill>
                  <a:srgbClr val="00AEEF">
                    <a:alpha val="99000"/>
                  </a:srgbClr>
                </a:solidFill>
              </a:rPr>
              <a:t>Malta</a:t>
            </a:r>
          </a:p>
          <a:p>
            <a:pPr algn="r" defTabSz="1625032"/>
            <a:r>
              <a:rPr lang="en-US" sz="1900" dirty="0">
                <a:solidFill>
                  <a:srgbClr val="00AEEF">
                    <a:alpha val="99000"/>
                  </a:srgbClr>
                </a:solidFill>
              </a:rPr>
              <a:t>Montenegro</a:t>
            </a:r>
          </a:p>
          <a:p>
            <a:pPr algn="r" defTabSz="1625032"/>
            <a:r>
              <a:rPr lang="en-US" sz="1900" dirty="0">
                <a:solidFill>
                  <a:srgbClr val="00AEEF">
                    <a:alpha val="99000"/>
                  </a:srgbClr>
                </a:solidFill>
              </a:rPr>
              <a:t>Morocco</a:t>
            </a:r>
          </a:p>
          <a:p>
            <a:pPr algn="r" defTabSz="1625032"/>
            <a:r>
              <a:rPr lang="en-US" sz="1900" dirty="0">
                <a:solidFill>
                  <a:srgbClr val="00AEEF">
                    <a:alpha val="99000"/>
                  </a:srgbClr>
                </a:solidFill>
              </a:rPr>
              <a:t>Azerbaijan</a:t>
            </a:r>
          </a:p>
          <a:p>
            <a:pPr algn="r" defTabSz="1625032"/>
            <a:r>
              <a:rPr lang="en-US" sz="1900" dirty="0">
                <a:solidFill>
                  <a:srgbClr val="00AEEF">
                    <a:alpha val="99000"/>
                  </a:srgbClr>
                </a:solidFill>
              </a:rPr>
              <a:t>Nigeria</a:t>
            </a:r>
          </a:p>
          <a:p>
            <a:pPr algn="r" defTabSz="1625032"/>
            <a:r>
              <a:rPr lang="en-US" sz="1900" dirty="0">
                <a:solidFill>
                  <a:srgbClr val="00AEEF">
                    <a:alpha val="99000"/>
                  </a:srgbClr>
                </a:solidFill>
              </a:rPr>
              <a:t>Oman</a:t>
            </a:r>
          </a:p>
          <a:p>
            <a:pPr algn="r" defTabSz="1625032"/>
            <a:r>
              <a:rPr lang="en-US" sz="1900" dirty="0">
                <a:solidFill>
                  <a:srgbClr val="00AEEF">
                    <a:alpha val="99000"/>
                  </a:srgbClr>
                </a:solidFill>
              </a:rPr>
              <a:t>Pakistan</a:t>
            </a:r>
          </a:p>
          <a:p>
            <a:pPr algn="r" defTabSz="1625032"/>
            <a:r>
              <a:rPr lang="en-US" sz="1900" dirty="0">
                <a:solidFill>
                  <a:srgbClr val="00AEEF">
                    <a:alpha val="99000"/>
                  </a:srgbClr>
                </a:solidFill>
              </a:rPr>
              <a:t>Panama</a:t>
            </a:r>
          </a:p>
          <a:p>
            <a:pPr algn="r" defTabSz="1625032"/>
            <a:r>
              <a:rPr lang="en-US" sz="1900" dirty="0">
                <a:solidFill>
                  <a:srgbClr val="00AEEF">
                    <a:alpha val="99000"/>
                  </a:srgbClr>
                </a:solidFill>
              </a:rPr>
              <a:t>Paraguay</a:t>
            </a:r>
          </a:p>
          <a:p>
            <a:pPr algn="r" defTabSz="1625032"/>
            <a:r>
              <a:rPr lang="en-US" sz="1900" dirty="0">
                <a:solidFill>
                  <a:srgbClr val="00AEEF">
                    <a:alpha val="99000"/>
                  </a:srgbClr>
                </a:solidFill>
              </a:rPr>
              <a:t>Qatar</a:t>
            </a:r>
          </a:p>
        </p:txBody>
      </p:sp>
      <p:sp>
        <p:nvSpPr>
          <p:cNvPr id="9" name="TextBox 8"/>
          <p:cNvSpPr txBox="1"/>
          <p:nvPr/>
        </p:nvSpPr>
        <p:spPr>
          <a:xfrm>
            <a:off x="7922736" y="2442028"/>
            <a:ext cx="1878879"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Saudi Arabia</a:t>
            </a:r>
          </a:p>
          <a:p>
            <a:pPr algn="r" defTabSz="1625032"/>
            <a:r>
              <a:rPr lang="en-US" sz="1900" dirty="0">
                <a:solidFill>
                  <a:srgbClr val="00AEEF">
                    <a:alpha val="99000"/>
                  </a:srgbClr>
                </a:solidFill>
              </a:rPr>
              <a:t>Serbia</a:t>
            </a:r>
          </a:p>
          <a:p>
            <a:pPr algn="r" defTabSz="1625032"/>
            <a:r>
              <a:rPr lang="en-US" sz="1900" dirty="0">
                <a:solidFill>
                  <a:srgbClr val="00AEEF">
                    <a:alpha val="99000"/>
                  </a:srgbClr>
                </a:solidFill>
              </a:rPr>
              <a:t>Slovakia</a:t>
            </a:r>
          </a:p>
          <a:p>
            <a:pPr algn="r" defTabSz="1625032"/>
            <a:r>
              <a:rPr lang="en-US" sz="1900" dirty="0">
                <a:solidFill>
                  <a:srgbClr val="00AEEF">
                    <a:alpha val="99000"/>
                  </a:srgbClr>
                </a:solidFill>
              </a:rPr>
              <a:t>Slovenia</a:t>
            </a:r>
          </a:p>
          <a:p>
            <a:pPr algn="r" defTabSz="1625032"/>
            <a:r>
              <a:rPr lang="en-US" sz="1900" dirty="0">
                <a:solidFill>
                  <a:srgbClr val="00AEEF">
                    <a:alpha val="99000"/>
                  </a:srgbClr>
                </a:solidFill>
              </a:rPr>
              <a:t>South Africa</a:t>
            </a:r>
          </a:p>
          <a:p>
            <a:pPr algn="r" defTabSz="1625032"/>
            <a:r>
              <a:rPr lang="en-US" sz="1900" dirty="0">
                <a:solidFill>
                  <a:srgbClr val="00AEEF">
                    <a:alpha val="99000"/>
                  </a:srgbClr>
                </a:solidFill>
              </a:rPr>
              <a:t>Sri Lanka</a:t>
            </a:r>
          </a:p>
          <a:p>
            <a:pPr algn="r" defTabSz="1625032"/>
            <a:r>
              <a:rPr lang="en-US" sz="1900" dirty="0">
                <a:solidFill>
                  <a:srgbClr val="00AEEF">
                    <a:alpha val="99000"/>
                  </a:srgbClr>
                </a:solidFill>
              </a:rPr>
              <a:t>Taiwan</a:t>
            </a:r>
          </a:p>
          <a:p>
            <a:pPr algn="r" defTabSz="1625032"/>
            <a:r>
              <a:rPr lang="en-US" sz="1900" dirty="0">
                <a:solidFill>
                  <a:srgbClr val="00AEEF">
                    <a:alpha val="99000"/>
                  </a:srgbClr>
                </a:solidFill>
              </a:rPr>
              <a:t>Thailand</a:t>
            </a:r>
          </a:p>
          <a:p>
            <a:pPr algn="r" defTabSz="1625032"/>
            <a:r>
              <a:rPr lang="en-US" sz="1900" dirty="0">
                <a:solidFill>
                  <a:srgbClr val="00AEEF">
                    <a:alpha val="99000"/>
                  </a:srgbClr>
                </a:solidFill>
              </a:rPr>
              <a:t>Tunisia</a:t>
            </a:r>
          </a:p>
          <a:p>
            <a:pPr algn="r" defTabSz="1625032"/>
            <a:r>
              <a:rPr lang="en-US" sz="1900" dirty="0">
                <a:solidFill>
                  <a:srgbClr val="00AEEF">
                    <a:alpha val="99000"/>
                  </a:srgbClr>
                </a:solidFill>
              </a:rPr>
              <a:t>Turkey</a:t>
            </a:r>
          </a:p>
          <a:p>
            <a:pPr algn="r" defTabSz="1625032"/>
            <a:r>
              <a:rPr lang="en-US" sz="1900" dirty="0">
                <a:solidFill>
                  <a:srgbClr val="00AEEF">
                    <a:alpha val="99000"/>
                  </a:srgbClr>
                </a:solidFill>
              </a:rPr>
              <a:t>UAE</a:t>
            </a:r>
          </a:p>
          <a:p>
            <a:pPr algn="r" defTabSz="1625032"/>
            <a:r>
              <a:rPr lang="en-US" sz="1900" dirty="0">
                <a:solidFill>
                  <a:srgbClr val="00AEEF">
                    <a:alpha val="99000"/>
                  </a:srgbClr>
                </a:solidFill>
              </a:rPr>
              <a:t>Ukraine</a:t>
            </a:r>
          </a:p>
          <a:p>
            <a:pPr algn="r" defTabSz="1625032"/>
            <a:r>
              <a:rPr lang="en-US" sz="1900" dirty="0">
                <a:solidFill>
                  <a:srgbClr val="00AEEF">
                    <a:alpha val="99000"/>
                  </a:srgbClr>
                </a:solidFill>
              </a:rPr>
              <a:t>Uruguay</a:t>
            </a:r>
          </a:p>
          <a:p>
            <a:pPr algn="r" defTabSz="1625032"/>
            <a:r>
              <a:rPr lang="en-US" sz="1900" dirty="0">
                <a:solidFill>
                  <a:srgbClr val="00AEEF">
                    <a:alpha val="99000"/>
                  </a:srgbClr>
                </a:solidFill>
              </a:rPr>
              <a:t>Venezuela</a:t>
            </a:r>
          </a:p>
          <a:p>
            <a:pPr algn="r" defTabSz="1625032"/>
            <a:r>
              <a:rPr lang="en-US" sz="1900" dirty="0">
                <a:solidFill>
                  <a:srgbClr val="00AEEF">
                    <a:alpha val="99000"/>
                  </a:srgbClr>
                </a:solidFill>
              </a:rPr>
              <a:t>Bahrain</a:t>
            </a:r>
            <a:endParaRPr lang="en-US" sz="1400" dirty="0">
              <a:solidFill>
                <a:srgbClr val="00AEEF">
                  <a:alpha val="99000"/>
                </a:srgbClr>
              </a:solidFill>
            </a:endParaRPr>
          </a:p>
        </p:txBody>
      </p:sp>
      <p:sp>
        <p:nvSpPr>
          <p:cNvPr id="2" name="Rectangle 1"/>
          <p:cNvSpPr/>
          <p:nvPr/>
        </p:nvSpPr>
        <p:spPr>
          <a:xfrm>
            <a:off x="6811187" y="603702"/>
            <a:ext cx="3717860" cy="1446550"/>
          </a:xfrm>
          <a:prstGeom prst="rect">
            <a:avLst/>
          </a:prstGeom>
        </p:spPr>
        <p:txBody>
          <a:bodyPr wrap="square">
            <a:spAutoFit/>
          </a:bodyPr>
          <a:lstStyle/>
          <a:p>
            <a:pPr defTabSz="1218987"/>
            <a:r>
              <a:rPr lang="en-US" sz="4400" dirty="0" smtClean="0">
                <a:solidFill>
                  <a:schemeClr val="tx1">
                    <a:alpha val="99000"/>
                  </a:schemeClr>
                </a:solidFill>
                <a:latin typeface="+mj-lt"/>
              </a:rPr>
              <a:t>countries and territories</a:t>
            </a:r>
            <a:endParaRPr lang="en-US" sz="4400" dirty="0">
              <a:solidFill>
                <a:schemeClr val="tx1">
                  <a:alpha val="99000"/>
                </a:schemeClr>
              </a:solidFill>
              <a:latin typeface="+mj-lt"/>
            </a:endParaRPr>
          </a:p>
        </p:txBody>
      </p:sp>
    </p:spTree>
    <p:extLst>
      <p:ext uri="{BB962C8B-B14F-4D97-AF65-F5344CB8AC3E}">
        <p14:creationId xmlns:p14="http://schemas.microsoft.com/office/powerpoint/2010/main" val="407137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35240" y="1617789"/>
            <a:ext cx="4308065" cy="367769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Getting </a:t>
            </a:r>
            <a:r>
              <a:rPr lang="en-US" dirty="0"/>
              <a:t>Started</a:t>
            </a:r>
          </a:p>
        </p:txBody>
      </p:sp>
      <p:sp>
        <p:nvSpPr>
          <p:cNvPr id="25" name="Text Placeholder 12"/>
          <p:cNvSpPr>
            <a:spLocks noGrp="1"/>
          </p:cNvSpPr>
          <p:nvPr>
            <p:ph type="body" idx="1"/>
          </p:nvPr>
        </p:nvSpPr>
        <p:spPr>
          <a:xfrm>
            <a:off x="5306096" y="1855366"/>
            <a:ext cx="6882729" cy="553998"/>
          </a:xfrm>
        </p:spPr>
        <p:txBody>
          <a:bodyPr/>
          <a:lstStyle/>
          <a:p>
            <a:r>
              <a:rPr lang="en-US" sz="4000" dirty="0">
                <a:solidFill>
                  <a:srgbClr val="00B0F0">
                    <a:alpha val="99000"/>
                  </a:srgbClr>
                </a:solidFill>
              </a:rPr>
              <a:t>MSDN </a:t>
            </a:r>
            <a:r>
              <a:rPr lang="en-US" sz="4000" dirty="0" smtClean="0">
                <a:solidFill>
                  <a:srgbClr val="00B0F0">
                    <a:alpha val="99000"/>
                  </a:srgbClr>
                </a:solidFill>
              </a:rPr>
              <a:t>Subscription </a:t>
            </a:r>
            <a:r>
              <a:rPr lang="en-US" sz="4000" dirty="0">
                <a:solidFill>
                  <a:srgbClr val="00B0F0">
                    <a:alpha val="99000"/>
                  </a:srgbClr>
                </a:solidFill>
              </a:rPr>
              <a:t>Benefits</a:t>
            </a:r>
          </a:p>
        </p:txBody>
      </p:sp>
      <p:sp>
        <p:nvSpPr>
          <p:cNvPr id="26" name="Content Placeholder 13"/>
          <p:cNvSpPr>
            <a:spLocks noGrp="1"/>
          </p:cNvSpPr>
          <p:nvPr>
            <p:ph sz="half" idx="2"/>
          </p:nvPr>
        </p:nvSpPr>
        <p:spPr>
          <a:xfrm>
            <a:off x="5331854" y="3012299"/>
            <a:ext cx="6454862" cy="2148280"/>
          </a:xfrm>
        </p:spPr>
        <p:txBody>
          <a:bodyPr/>
          <a:lstStyle/>
          <a:p>
            <a:pPr marL="0" indent="0">
              <a:lnSpc>
                <a:spcPct val="100000"/>
              </a:lnSpc>
              <a:spcAft>
                <a:spcPts val="600"/>
              </a:spcAft>
              <a:buNone/>
            </a:pPr>
            <a:r>
              <a:rPr lang="en-US" sz="2400" dirty="0">
                <a:solidFill>
                  <a:srgbClr val="595959">
                    <a:alpha val="99000"/>
                  </a:srgbClr>
                </a:solidFill>
              </a:rPr>
              <a:t>Free Windows Azure access for Professional, Premium, and ultimate subscribers </a:t>
            </a:r>
          </a:p>
          <a:p>
            <a:pPr marL="0" indent="0">
              <a:lnSpc>
                <a:spcPct val="100000"/>
              </a:lnSpc>
              <a:spcAft>
                <a:spcPts val="600"/>
              </a:spcAft>
              <a:buNone/>
            </a:pPr>
            <a:r>
              <a:rPr lang="en-US" sz="2400" dirty="0">
                <a:solidFill>
                  <a:srgbClr val="595959">
                    <a:alpha val="99000"/>
                  </a:srgbClr>
                </a:solidFill>
              </a:rPr>
              <a:t>Designed to accelerate development</a:t>
            </a:r>
          </a:p>
          <a:p>
            <a:pPr marL="0" indent="0">
              <a:lnSpc>
                <a:spcPct val="100000"/>
              </a:lnSpc>
              <a:spcAft>
                <a:spcPts val="600"/>
              </a:spcAft>
              <a:buNone/>
            </a:pPr>
            <a:r>
              <a:rPr lang="en-US" sz="2400" dirty="0">
                <a:solidFill>
                  <a:srgbClr val="595959">
                    <a:alpha val="99000"/>
                  </a:srgbClr>
                </a:solidFill>
              </a:rPr>
              <a:t>Requires credit card at sign-up any overages beyond free </a:t>
            </a:r>
            <a:r>
              <a:rPr lang="en-US" sz="2400" dirty="0" smtClean="0">
                <a:solidFill>
                  <a:srgbClr val="595959">
                    <a:alpha val="99000"/>
                  </a:srgbClr>
                </a:solidFill>
              </a:rPr>
              <a:t>allocation</a:t>
            </a:r>
            <a:endParaRPr lang="en-US" sz="2400" dirty="0">
              <a:solidFill>
                <a:srgbClr val="595959">
                  <a:alpha val="99000"/>
                </a:srgbClr>
              </a:solidFill>
            </a:endParaRPr>
          </a:p>
        </p:txBody>
      </p:sp>
      <p:grpSp>
        <p:nvGrpSpPr>
          <p:cNvPr id="11" name="Group 10"/>
          <p:cNvGrpSpPr/>
          <p:nvPr/>
        </p:nvGrpSpPr>
        <p:grpSpPr>
          <a:xfrm>
            <a:off x="830374" y="1922719"/>
            <a:ext cx="3992836" cy="2441613"/>
            <a:chOff x="830374" y="1983007"/>
            <a:chExt cx="3992836" cy="2441613"/>
          </a:xfrm>
        </p:grpSpPr>
        <p:sp>
          <p:nvSpPr>
            <p:cNvPr id="19" name="Text Placeholder 11"/>
            <p:cNvSpPr txBox="1">
              <a:spLocks/>
            </p:cNvSpPr>
            <p:nvPr/>
          </p:nvSpPr>
          <p:spPr>
            <a:xfrm>
              <a:off x="900940" y="1983007"/>
              <a:ext cx="3922270" cy="498598"/>
            </a:xfrm>
            <a:prstGeom prst="rect">
              <a:avLst/>
            </a:prstGeom>
          </p:spPr>
          <p:txBody>
            <a:bodyPr vert="horz" wrap="square" lIns="0" tIns="0" rIns="0" bIns="0" rtlCol="0" anchor="b">
              <a:spAutoFit/>
            </a:bodyPr>
            <a:lstStyle>
              <a:lvl1pPr marL="0" indent="0" algn="l" defTabSz="914325" rtl="0" eaLnBrk="1" latinLnBrk="0" hangingPunct="1">
                <a:lnSpc>
                  <a:spcPct val="90000"/>
                </a:lnSpc>
                <a:spcBef>
                  <a:spcPts val="0"/>
                </a:spcBef>
                <a:buSzPct val="80000"/>
                <a:buFont typeface="Arial" pitchFamily="34" charset="0"/>
                <a:buNone/>
                <a:defRPr sz="3200" b="0" kern="1200">
                  <a:gradFill>
                    <a:gsLst>
                      <a:gs pos="0">
                        <a:srgbClr val="595959"/>
                      </a:gs>
                      <a:gs pos="86000">
                        <a:srgbClr val="595959"/>
                      </a:gs>
                    </a:gsLst>
                    <a:lin ang="5400000" scaled="0"/>
                  </a:gradFill>
                  <a:latin typeface="Segoe UI Light" pitchFamily="34" charset="0"/>
                  <a:ea typeface="+mn-ea"/>
                  <a:cs typeface="+mn-cs"/>
                </a:defRPr>
              </a:lvl1pPr>
              <a:lvl2pPr marL="457144" indent="0" algn="l" defTabSz="914325" rtl="0" eaLnBrk="1" latinLnBrk="0" hangingPunct="1">
                <a:lnSpc>
                  <a:spcPct val="90000"/>
                </a:lnSpc>
                <a:spcBef>
                  <a:spcPct val="20000"/>
                </a:spcBef>
                <a:buSzPct val="80000"/>
                <a:buFont typeface="Arial" pitchFamily="34" charset="0"/>
                <a:buNone/>
                <a:defRPr sz="2000" b="1" kern="1200">
                  <a:gradFill>
                    <a:gsLst>
                      <a:gs pos="0">
                        <a:srgbClr val="595959"/>
                      </a:gs>
                      <a:gs pos="86000">
                        <a:srgbClr val="595959"/>
                      </a:gs>
                    </a:gsLst>
                    <a:lin ang="5400000" scaled="0"/>
                  </a:gradFill>
                  <a:latin typeface="+mn-lt"/>
                  <a:ea typeface="+mn-ea"/>
                  <a:cs typeface="+mn-cs"/>
                </a:defRPr>
              </a:lvl2pPr>
              <a:lvl3pPr marL="914287" indent="0" algn="l" defTabSz="914325" rtl="0" eaLnBrk="1" latinLnBrk="0" hangingPunct="1">
                <a:lnSpc>
                  <a:spcPct val="90000"/>
                </a:lnSpc>
                <a:spcBef>
                  <a:spcPct val="20000"/>
                </a:spcBef>
                <a:buSzPct val="80000"/>
                <a:buFont typeface="Arial" pitchFamily="34" charset="0"/>
                <a:buNone/>
                <a:defRPr sz="1900" b="1" kern="1200">
                  <a:gradFill>
                    <a:gsLst>
                      <a:gs pos="0">
                        <a:srgbClr val="595959"/>
                      </a:gs>
                      <a:gs pos="86000">
                        <a:srgbClr val="595959"/>
                      </a:gs>
                    </a:gsLst>
                    <a:lin ang="5400000" scaled="0"/>
                  </a:gradFill>
                  <a:latin typeface="+mn-lt"/>
                  <a:ea typeface="+mn-ea"/>
                  <a:cs typeface="+mn-cs"/>
                </a:defRPr>
              </a:lvl3pPr>
              <a:lvl4pPr marL="1371431"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4pPr>
              <a:lvl5pPr marL="1828575"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5pPr>
              <a:lvl6pPr marL="2285717"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2861"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005"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148"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3600" dirty="0" smtClean="0">
                  <a:solidFill>
                    <a:schemeClr val="bg1">
                      <a:alpha val="99000"/>
                    </a:schemeClr>
                  </a:solidFill>
                </a:rPr>
                <a:t>3 Month Free Trial</a:t>
              </a:r>
            </a:p>
          </p:txBody>
        </p:sp>
        <p:sp>
          <p:nvSpPr>
            <p:cNvPr id="20" name="TextBox 19"/>
            <p:cNvSpPr txBox="1"/>
            <p:nvPr/>
          </p:nvSpPr>
          <p:spPr>
            <a:xfrm>
              <a:off x="914865" y="3131958"/>
              <a:ext cx="1389932"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Compute</a:t>
              </a:r>
            </a:p>
            <a:p>
              <a:pPr>
                <a:lnSpc>
                  <a:spcPct val="90000"/>
                </a:lnSpc>
                <a:spcBef>
                  <a:spcPct val="20000"/>
                </a:spcBef>
                <a:buSzPct val="80000"/>
              </a:pPr>
              <a:r>
                <a:rPr lang="en-US" sz="2000" dirty="0">
                  <a:solidFill>
                    <a:schemeClr val="bg1">
                      <a:alpha val="99000"/>
                    </a:schemeClr>
                  </a:solidFill>
                </a:rPr>
                <a:t>Storage</a:t>
              </a:r>
            </a:p>
            <a:p>
              <a:pPr>
                <a:lnSpc>
                  <a:spcPct val="90000"/>
                </a:lnSpc>
                <a:spcBef>
                  <a:spcPct val="20000"/>
                </a:spcBef>
                <a:buSzPct val="80000"/>
              </a:pPr>
              <a:r>
                <a:rPr lang="en-US" sz="2000" dirty="0">
                  <a:solidFill>
                    <a:schemeClr val="bg1">
                      <a:alpha val="99000"/>
                    </a:schemeClr>
                  </a:solidFill>
                </a:rPr>
                <a:t>Transactions</a:t>
              </a:r>
            </a:p>
            <a:p>
              <a:pPr>
                <a:lnSpc>
                  <a:spcPct val="90000"/>
                </a:lnSpc>
                <a:spcBef>
                  <a:spcPct val="20000"/>
                </a:spcBef>
                <a:buSzPct val="80000"/>
              </a:pPr>
              <a:r>
                <a:rPr lang="en-US" sz="2000" dirty="0">
                  <a:solidFill>
                    <a:schemeClr val="bg1">
                      <a:alpha val="99000"/>
                    </a:schemeClr>
                  </a:solidFill>
                </a:rPr>
                <a:t>Bandwidth</a:t>
              </a:r>
            </a:p>
          </p:txBody>
        </p:sp>
        <p:sp>
          <p:nvSpPr>
            <p:cNvPr id="21" name="TextBox 20"/>
            <p:cNvSpPr txBox="1"/>
            <p:nvPr/>
          </p:nvSpPr>
          <p:spPr>
            <a:xfrm>
              <a:off x="2635966" y="3131958"/>
              <a:ext cx="1666931"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Databases</a:t>
              </a:r>
            </a:p>
            <a:p>
              <a:pPr>
                <a:lnSpc>
                  <a:spcPct val="90000"/>
                </a:lnSpc>
                <a:spcBef>
                  <a:spcPct val="20000"/>
                </a:spcBef>
                <a:buSzPct val="80000"/>
              </a:pPr>
              <a:r>
                <a:rPr lang="en-US" sz="2000" dirty="0">
                  <a:solidFill>
                    <a:schemeClr val="bg1">
                      <a:alpha val="99000"/>
                    </a:schemeClr>
                  </a:solidFill>
                </a:rPr>
                <a:t>Caching</a:t>
              </a:r>
            </a:p>
            <a:p>
              <a:pPr>
                <a:lnSpc>
                  <a:spcPct val="90000"/>
                </a:lnSpc>
                <a:spcBef>
                  <a:spcPct val="20000"/>
                </a:spcBef>
                <a:buSzPct val="80000"/>
              </a:pPr>
              <a:r>
                <a:rPr lang="en-US" sz="2000" dirty="0">
                  <a:solidFill>
                    <a:schemeClr val="bg1">
                      <a:alpha val="99000"/>
                    </a:schemeClr>
                  </a:solidFill>
                </a:rPr>
                <a:t>Access Control</a:t>
              </a:r>
            </a:p>
            <a:p>
              <a:pPr>
                <a:lnSpc>
                  <a:spcPct val="90000"/>
                </a:lnSpc>
                <a:spcBef>
                  <a:spcPct val="20000"/>
                </a:spcBef>
                <a:buSzPct val="80000"/>
              </a:pPr>
              <a:r>
                <a:rPr lang="en-US" sz="2000" dirty="0">
                  <a:solidFill>
                    <a:schemeClr val="bg1">
                      <a:alpha val="99000"/>
                    </a:schemeClr>
                  </a:solidFill>
                </a:rPr>
                <a:t>Service Bus</a:t>
              </a:r>
            </a:p>
          </p:txBody>
        </p:sp>
        <p:sp>
          <p:nvSpPr>
            <p:cNvPr id="22" name="Rectangle 21"/>
            <p:cNvSpPr/>
            <p:nvPr/>
          </p:nvSpPr>
          <p:spPr>
            <a:xfrm>
              <a:off x="830374" y="2613252"/>
              <a:ext cx="2526269" cy="286232"/>
            </a:xfrm>
            <a:prstGeom prst="rect">
              <a:avLst/>
            </a:prstGeom>
          </p:spPr>
          <p:txBody>
            <a:bodyPr wrap="none">
              <a:spAutoFit/>
            </a:bodyPr>
            <a:lstStyle/>
            <a:p>
              <a:pPr>
                <a:lnSpc>
                  <a:spcPct val="90000"/>
                </a:lnSpc>
                <a:spcBef>
                  <a:spcPct val="20000"/>
                </a:spcBef>
                <a:buSzPct val="80000"/>
              </a:pPr>
              <a:r>
                <a:rPr lang="en-US" sz="1400" b="1" dirty="0">
                  <a:solidFill>
                    <a:schemeClr val="bg1">
                      <a:alpha val="99000"/>
                    </a:schemeClr>
                  </a:solidFill>
                  <a:latin typeface="Segoe UI" pitchFamily="34" charset="0"/>
                  <a:ea typeface="Segoe UI" pitchFamily="34" charset="0"/>
                  <a:cs typeface="Segoe UI" pitchFamily="34" charset="0"/>
                </a:rPr>
                <a:t>INCLUDES </a:t>
              </a:r>
              <a:r>
                <a:rPr lang="en-US" sz="1400" b="1" dirty="0" smtClean="0">
                  <a:solidFill>
                    <a:schemeClr val="bg1">
                      <a:alpha val="99000"/>
                    </a:schemeClr>
                  </a:solidFill>
                  <a:latin typeface="Segoe UI" pitchFamily="34" charset="0"/>
                  <a:ea typeface="Segoe UI" pitchFamily="34" charset="0"/>
                  <a:cs typeface="Segoe UI" pitchFamily="34" charset="0"/>
                </a:rPr>
                <a:t>THESE SERVICES:</a:t>
              </a:r>
              <a:endParaRPr lang="en-US" sz="1400" b="1" dirty="0">
                <a:solidFill>
                  <a:schemeClr val="bg1">
                    <a:alpha val="99000"/>
                  </a:schemeClr>
                </a:solidFill>
                <a:latin typeface="Segoe UI" pitchFamily="34" charset="0"/>
                <a:ea typeface="Segoe UI" pitchFamily="34" charset="0"/>
                <a:cs typeface="Segoe UI" pitchFamily="34" charset="0"/>
              </a:endParaRPr>
            </a:p>
          </p:txBody>
        </p:sp>
      </p:grpSp>
      <p:sp>
        <p:nvSpPr>
          <p:cNvPr id="27" name="Rectangle 26"/>
          <p:cNvSpPr/>
          <p:nvPr/>
        </p:nvSpPr>
        <p:spPr>
          <a:xfrm>
            <a:off x="5255138" y="2563930"/>
            <a:ext cx="1843390" cy="286232"/>
          </a:xfrm>
          <a:prstGeom prst="rect">
            <a:avLst/>
          </a:prstGeom>
        </p:spPr>
        <p:txBody>
          <a:bodyPr wrap="none">
            <a:spAutoFit/>
          </a:bodyPr>
          <a:lstStyle/>
          <a:p>
            <a:pPr>
              <a:lnSpc>
                <a:spcPct val="90000"/>
              </a:lnSpc>
              <a:spcBef>
                <a:spcPct val="20000"/>
              </a:spcBef>
              <a:buSzPct val="80000"/>
            </a:pPr>
            <a:r>
              <a:rPr lang="en-US" sz="1400" b="1" dirty="0" smtClean="0">
                <a:solidFill>
                  <a:schemeClr val="bg1">
                    <a:lumMod val="50000"/>
                    <a:alpha val="99000"/>
                  </a:schemeClr>
                </a:solidFill>
                <a:latin typeface="Segoe UI" pitchFamily="34" charset="0"/>
                <a:ea typeface="Segoe UI" pitchFamily="34" charset="0"/>
                <a:cs typeface="Segoe UI" pitchFamily="34" charset="0"/>
              </a:rPr>
              <a:t>BENEFITS INCLUDE:</a:t>
            </a:r>
            <a:endParaRPr lang="en-US" sz="1400" b="1" dirty="0">
              <a:solidFill>
                <a:schemeClr val="bg1">
                  <a:lumMod val="5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5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1272" y="767022"/>
            <a:ext cx="4023020" cy="2742289"/>
          </a:xfrm>
        </p:spPr>
        <p:txBody>
          <a:bodyPr/>
          <a:lstStyle/>
          <a:p>
            <a:r>
              <a:rPr lang="en-US" sz="6600" dirty="0" smtClean="0">
                <a:solidFill>
                  <a:schemeClr val="tx1"/>
                </a:solidFill>
              </a:rPr>
              <a:t>Cloud Computing Patterns</a:t>
            </a:r>
            <a:endParaRPr lang="en-US" sz="6600" dirty="0">
              <a:solidFill>
                <a:schemeClr val="tx1"/>
              </a:solidFill>
            </a:endParaRPr>
          </a:p>
        </p:txBody>
      </p:sp>
      <p:cxnSp>
        <p:nvCxnSpPr>
          <p:cNvPr id="4" name="Straight Arrow Connector 3"/>
          <p:cNvCxnSpPr/>
          <p:nvPr/>
        </p:nvCxnSpPr>
        <p:spPr bwMode="auto">
          <a:xfrm rot="16200000" flipV="1">
            <a:off x="301878" y="1285771"/>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749514" y="1722692"/>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3957649" y="1624331"/>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7" name="Rectangle 6"/>
          <p:cNvSpPr/>
          <p:nvPr/>
        </p:nvSpPr>
        <p:spPr>
          <a:xfrm rot="16200000">
            <a:off x="16044" y="1238463"/>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9" name="Straight Arrow Connector 8"/>
          <p:cNvCxnSpPr/>
          <p:nvPr/>
        </p:nvCxnSpPr>
        <p:spPr bwMode="auto">
          <a:xfrm flipV="1">
            <a:off x="749514" y="1389027"/>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2774181" y="1368046"/>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bwMode="auto">
          <a:xfrm rot="5400000" flipH="1" flipV="1">
            <a:off x="2349133"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1727546" y="1027446"/>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14" name="Straight Connector 13"/>
          <p:cNvCxnSpPr/>
          <p:nvPr/>
        </p:nvCxnSpPr>
        <p:spPr bwMode="auto">
          <a:xfrm rot="5400000" flipH="1" flipV="1">
            <a:off x="1363071"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52" name="Text Placeholder 6"/>
          <p:cNvSpPr txBox="1">
            <a:spLocks/>
          </p:cNvSpPr>
          <p:nvPr/>
        </p:nvSpPr>
        <p:spPr bwMode="auto">
          <a:xfrm>
            <a:off x="3957649" y="312420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3" name="Text Placeholder 6"/>
          <p:cNvSpPr txBox="1">
            <a:spLocks/>
          </p:cNvSpPr>
          <p:nvPr/>
        </p:nvSpPr>
        <p:spPr bwMode="auto">
          <a:xfrm>
            <a:off x="3957649" y="454152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4" name="Text Placeholder 6"/>
          <p:cNvSpPr txBox="1">
            <a:spLocks/>
          </p:cNvSpPr>
          <p:nvPr/>
        </p:nvSpPr>
        <p:spPr bwMode="auto">
          <a:xfrm>
            <a:off x="3957649" y="5982280"/>
            <a:ext cx="1142497" cy="1791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grpSp>
        <p:nvGrpSpPr>
          <p:cNvPr id="57" name="Group 56"/>
          <p:cNvGrpSpPr/>
          <p:nvPr/>
        </p:nvGrpSpPr>
        <p:grpSpPr>
          <a:xfrm>
            <a:off x="4272750" y="691908"/>
            <a:ext cx="3613707" cy="1012674"/>
            <a:chOff x="342904" y="1233639"/>
            <a:chExt cx="3613707" cy="1012674"/>
          </a:xfrm>
        </p:grpSpPr>
        <p:sp>
          <p:nvSpPr>
            <p:cNvPr id="15" name="TextBox 14"/>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On </a:t>
              </a:r>
              <a:r>
                <a:rPr lang="en-US" sz="2800" dirty="0">
                  <a:solidFill>
                    <a:srgbClr val="00AEEF">
                      <a:alpha val="99000"/>
                    </a:srgbClr>
                  </a:solidFill>
                  <a:latin typeface="Segoe UI" pitchFamily="34" charset="0"/>
                  <a:ea typeface="Segoe UI" pitchFamily="34" charset="0"/>
                  <a:cs typeface="Segoe UI" pitchFamily="34" charset="0"/>
                </a:rPr>
                <a:t>and </a:t>
              </a:r>
              <a:r>
                <a:rPr lang="en-US" sz="2800" dirty="0" smtClean="0">
                  <a:solidFill>
                    <a:srgbClr val="00AEEF">
                      <a:alpha val="99000"/>
                    </a:srgbClr>
                  </a:solidFill>
                  <a:latin typeface="Segoe UI" pitchFamily="34" charset="0"/>
                  <a:ea typeface="Segoe UI" pitchFamily="34" charset="0"/>
                  <a:cs typeface="Segoe UI" pitchFamily="34" charset="0"/>
                </a:rPr>
                <a:t>Off</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16" name="Rectangle 15"/>
            <p:cNvSpPr/>
            <p:nvPr/>
          </p:nvSpPr>
          <p:spPr>
            <a:xfrm>
              <a:off x="342905" y="169231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a:t>
              </a:r>
              <a:r>
                <a:rPr lang="en-US" sz="1200" dirty="0" smtClean="0">
                  <a:solidFill>
                    <a:schemeClr val="tx1">
                      <a:alpha val="99000"/>
                    </a:schemeClr>
                  </a:solidFill>
                  <a:ea typeface="Kozuka Gothic Pro R" pitchFamily="34" charset="-128"/>
                </a:rPr>
                <a:t>job)</a:t>
              </a:r>
            </a:p>
            <a:p>
              <a:pPr marL="0" lvl="1" defTabSz="1218836" fontAlgn="base">
                <a:spcAft>
                  <a:spcPct val="0"/>
                </a:spcAft>
              </a:pPr>
              <a:r>
                <a:rPr lang="en-US" sz="1200" dirty="0" smtClean="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smtClean="0">
                  <a:solidFill>
                    <a:schemeClr val="tx1">
                      <a:alpha val="99000"/>
                    </a:schemeClr>
                  </a:solidFill>
                  <a:ea typeface="Kozuka Gothic Pro R" pitchFamily="34" charset="-128"/>
                </a:rPr>
                <a:t>Time </a:t>
              </a:r>
              <a:r>
                <a:rPr lang="en-US" sz="1200" dirty="0">
                  <a:solidFill>
                    <a:schemeClr val="tx1">
                      <a:alpha val="99000"/>
                    </a:schemeClr>
                  </a:solidFill>
                  <a:ea typeface="Kozuka Gothic Pro R" pitchFamily="34" charset="-128"/>
                </a:rPr>
                <a:t>to market can be cumbersome </a:t>
              </a:r>
            </a:p>
          </p:txBody>
        </p:sp>
      </p:grpSp>
      <p:grpSp>
        <p:nvGrpSpPr>
          <p:cNvPr id="59" name="Group 58"/>
          <p:cNvGrpSpPr/>
          <p:nvPr/>
        </p:nvGrpSpPr>
        <p:grpSpPr>
          <a:xfrm>
            <a:off x="4272751" y="3571750"/>
            <a:ext cx="3821938" cy="1068346"/>
            <a:chOff x="342905" y="3877806"/>
            <a:chExt cx="3821938" cy="1068346"/>
          </a:xfrm>
        </p:grpSpPr>
        <p:sp>
          <p:nvSpPr>
            <p:cNvPr id="22" name="TextBox 21"/>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Unpredictable Bursting</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24" name="Rectangle 23"/>
            <p:cNvSpPr/>
            <p:nvPr/>
          </p:nvSpPr>
          <p:spPr>
            <a:xfrm>
              <a:off x="342905" y="439215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cxnSp>
        <p:nvCxnSpPr>
          <p:cNvPr id="18" name="Straight Arrow Connector 17"/>
          <p:cNvCxnSpPr/>
          <p:nvPr/>
        </p:nvCxnSpPr>
        <p:spPr bwMode="auto">
          <a:xfrm flipH="1" flipV="1">
            <a:off x="758939" y="3729791"/>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758938" y="4616445"/>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29277" y="4117084"/>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5" name="Group 24"/>
          <p:cNvGrpSpPr/>
          <p:nvPr/>
        </p:nvGrpSpPr>
        <p:grpSpPr>
          <a:xfrm>
            <a:off x="752992" y="3833713"/>
            <a:ext cx="3152246" cy="492377"/>
            <a:chOff x="5520892" y="5257417"/>
            <a:chExt cx="3307216" cy="721360"/>
          </a:xfrm>
        </p:grpSpPr>
        <p:cxnSp>
          <p:nvCxnSpPr>
            <p:cNvPr id="26" name="Straight Arrow Connector 25"/>
            <p:cNvCxnSpPr/>
            <p:nvPr/>
          </p:nvCxnSpPr>
          <p:spPr bwMode="auto">
            <a:xfrm>
              <a:off x="7600265" y="5975286"/>
              <a:ext cx="1227843" cy="2508"/>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a:off x="5520892" y="5967876"/>
              <a:ext cx="1168667"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nvGrpSpPr>
          <p:cNvPr id="58" name="Group 57"/>
          <p:cNvGrpSpPr/>
          <p:nvPr/>
        </p:nvGrpSpPr>
        <p:grpSpPr>
          <a:xfrm>
            <a:off x="4272751" y="2151242"/>
            <a:ext cx="3119051" cy="1020871"/>
            <a:chOff x="342905" y="2485579"/>
            <a:chExt cx="3119051" cy="1020871"/>
          </a:xfrm>
        </p:grpSpPr>
        <p:sp>
          <p:nvSpPr>
            <p:cNvPr id="35" name="TextBox 34"/>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Growing Fast</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36" name="Rectangle 35"/>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cxnSp>
        <p:nvCxnSpPr>
          <p:cNvPr id="30" name="Straight Arrow Connector 29"/>
          <p:cNvCxnSpPr/>
          <p:nvPr/>
        </p:nvCxnSpPr>
        <p:spPr bwMode="auto">
          <a:xfrm flipH="1" flipV="1">
            <a:off x="749513" y="2274234"/>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752991" y="3191067"/>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3" name="Rectangle 32"/>
          <p:cNvSpPr/>
          <p:nvPr/>
        </p:nvSpPr>
        <p:spPr>
          <a:xfrm rot="16200000">
            <a:off x="22139" y="2712932"/>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7" name="Freeform 36"/>
          <p:cNvSpPr/>
          <p:nvPr/>
        </p:nvSpPr>
        <p:spPr>
          <a:xfrm>
            <a:off x="743673" y="2327739"/>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nvGrpSpPr>
          <p:cNvPr id="60" name="Group 59"/>
          <p:cNvGrpSpPr/>
          <p:nvPr/>
        </p:nvGrpSpPr>
        <p:grpSpPr>
          <a:xfrm>
            <a:off x="4272751" y="5047623"/>
            <a:ext cx="3941859" cy="1026722"/>
            <a:chOff x="342905" y="5150364"/>
            <a:chExt cx="3941859" cy="1026722"/>
          </a:xfrm>
        </p:grpSpPr>
        <p:sp>
          <p:nvSpPr>
            <p:cNvPr id="44" name="TextBox 43"/>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Predictable Bursting</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45" name="Rectangle 44"/>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a:t>
              </a:r>
              <a:r>
                <a:rPr lang="en-US" sz="1200" dirty="0" smtClean="0">
                  <a:solidFill>
                    <a:schemeClr val="tx1">
                      <a:alpha val="99000"/>
                    </a:schemeClr>
                  </a:solidFill>
                  <a:ea typeface="Kozuka Gothic Pro R" pitchFamily="34" charset="-128"/>
                </a:rPr>
                <a:t>capacity</a:t>
              </a:r>
              <a:endParaRPr lang="en-US" sz="1200" dirty="0">
                <a:solidFill>
                  <a:schemeClr val="tx1">
                    <a:alpha val="99000"/>
                  </a:schemeClr>
                </a:solidFill>
                <a:ea typeface="Kozuka Gothic Pro R" pitchFamily="34" charset="-128"/>
              </a:endParaRPr>
            </a:p>
          </p:txBody>
        </p:sp>
      </p:grpSp>
      <p:cxnSp>
        <p:nvCxnSpPr>
          <p:cNvPr id="39" name="Straight Arrow Connector 38"/>
          <p:cNvCxnSpPr/>
          <p:nvPr/>
        </p:nvCxnSpPr>
        <p:spPr bwMode="auto">
          <a:xfrm flipV="1">
            <a:off x="773867" y="5199405"/>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758628" y="6084305"/>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41697" y="5375042"/>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48" name="Freeform 47"/>
          <p:cNvSpPr/>
          <p:nvPr/>
        </p:nvSpPr>
        <p:spPr>
          <a:xfrm>
            <a:off x="771774" y="5255754"/>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49" name="Straight Connector 48"/>
          <p:cNvCxnSpPr/>
          <p:nvPr/>
        </p:nvCxnSpPr>
        <p:spPr bwMode="auto">
          <a:xfrm>
            <a:off x="797908" y="5630415"/>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cxnSp>
        <p:nvCxnSpPr>
          <p:cNvPr id="63" name="Straight Connector 62"/>
          <p:cNvCxnSpPr/>
          <p:nvPr/>
        </p:nvCxnSpPr>
        <p:spPr>
          <a:xfrm>
            <a:off x="0" y="33988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0" y="48466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0" y="1970314"/>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16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MSDN Benefits</a:t>
            </a:r>
          </a:p>
        </p:txBody>
      </p:sp>
      <p:graphicFrame>
        <p:nvGraphicFramePr>
          <p:cNvPr id="5" name="Table 4"/>
          <p:cNvGraphicFramePr>
            <a:graphicFrameLocks noGrp="1"/>
          </p:cNvGraphicFramePr>
          <p:nvPr>
            <p:extLst>
              <p:ext uri="{D42A27DB-BD31-4B8C-83A1-F6EECF244321}">
                <p14:modId xmlns:p14="http://schemas.microsoft.com/office/powerpoint/2010/main" val="3949641144"/>
              </p:ext>
            </p:extLst>
          </p:nvPr>
        </p:nvGraphicFramePr>
        <p:xfrm>
          <a:off x="507134" y="1222693"/>
          <a:ext cx="11158538" cy="5013960"/>
        </p:xfrm>
        <a:graphic>
          <a:graphicData uri="http://schemas.openxmlformats.org/drawingml/2006/table">
            <a:tbl>
              <a:tblPr firstRow="1" bandRow="1">
                <a:tableStyleId>{7DF18680-E054-41AD-8BC1-D1AEF772440D}</a:tableStyleId>
              </a:tblPr>
              <a:tblGrid>
                <a:gridCol w="3153806"/>
                <a:gridCol w="2770340"/>
                <a:gridCol w="2780521"/>
                <a:gridCol w="2453871"/>
              </a:tblGrid>
              <a:tr h="344224">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Ultimate</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Premium</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Professional</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491748">
                <a:tc>
                  <a:txBody>
                    <a:bodyPr/>
                    <a:lstStyle/>
                    <a:p>
                      <a:pPr algn="r"/>
                      <a:r>
                        <a:rPr lang="en-NZ" sz="2400" dirty="0" smtClean="0">
                          <a:solidFill>
                            <a:schemeClr val="tx1">
                              <a:lumMod val="50000"/>
                              <a:lumOff val="50000"/>
                              <a:alpha val="99000"/>
                            </a:schemeClr>
                          </a:solidFill>
                          <a:latin typeface="Segoe UI Light" pitchFamily="34" charset="0"/>
                        </a:rPr>
                        <a:t>Compute</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1500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750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375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Storage</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30GB</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20GB</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Transactions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4M</a:t>
                      </a:r>
                      <a:endParaRPr lang="en-US" sz="1400" kern="1200" dirty="0">
                        <a:solidFill>
                          <a:schemeClr val="tx2">
                            <a:lumMod val="75000"/>
                            <a:alpha val="99000"/>
                          </a:schemeClr>
                        </a:solidFill>
                        <a:latin typeface="+mn-lt"/>
                        <a:ea typeface="+mn-ea"/>
                        <a:cs typeface="+mn-cs"/>
                      </a:endParaRP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2M</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1M</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Bandwidth</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35GB out / free in</a:t>
                      </a:r>
                    </a:p>
                  </a:txBody>
                  <a:tcPr marL="182880" marR="182880" marT="91440" marB="91440" anchor="ctr">
                    <a:lnL w="12700" cmpd="sng">
                      <a:noFill/>
                    </a:lnL>
                    <a:solidFill>
                      <a:schemeClr val="bg1">
                        <a:lumMod val="95000"/>
                      </a:schemeClr>
                    </a:solidFill>
                  </a:tcPr>
                </a:tc>
                <a:tc>
                  <a:txBody>
                    <a:bodyPr/>
                    <a:lstStyle/>
                    <a:p>
                      <a:pPr marL="0" marR="0" indent="0" algn="l" defTabSz="914325" rtl="0" eaLnBrk="1" fontAlgn="auto" latinLnBrk="0" hangingPunct="1">
                        <a:lnSpc>
                          <a:spcPct val="100000"/>
                        </a:lnSpc>
                        <a:spcBef>
                          <a:spcPts val="0"/>
                        </a:spcBef>
                        <a:spcAft>
                          <a:spcPts val="0"/>
                        </a:spcAft>
                        <a:buClrTx/>
                        <a:buSzTx/>
                        <a:buFontTx/>
                        <a:buNone/>
                        <a:tabLst/>
                        <a:defRPr/>
                      </a:pPr>
                      <a:r>
                        <a:rPr lang="en-US" sz="1400" kern="1200" dirty="0" smtClean="0">
                          <a:solidFill>
                            <a:schemeClr val="tx2">
                              <a:lumMod val="75000"/>
                              <a:alpha val="99000"/>
                            </a:schemeClr>
                          </a:solidFill>
                          <a:latin typeface="+mn-lt"/>
                          <a:ea typeface="+mn-ea"/>
                          <a:cs typeface="+mn-cs"/>
                        </a:rPr>
                        <a:t>30GB out / free in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 out / free in</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Databases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5GB Web Edition</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Access Control</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500K</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200K</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100K</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Service Bus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spcAft>
                          <a:spcPts val="600"/>
                        </a:spcAft>
                      </a:pPr>
                      <a:r>
                        <a:rPr lang="en-NZ" sz="1400" dirty="0" smtClean="0">
                          <a:solidFill>
                            <a:schemeClr val="tx2">
                              <a:lumMod val="75000"/>
                              <a:alpha val="99000"/>
                            </a:schemeClr>
                          </a:solidFill>
                        </a:rPr>
                        <a:t>1M Messages</a:t>
                      </a:r>
                    </a:p>
                    <a:p>
                      <a:pPr>
                        <a:spcAft>
                          <a:spcPts val="600"/>
                        </a:spcAft>
                      </a:pPr>
                      <a:r>
                        <a:rPr lang="en-NZ" sz="1400" dirty="0" smtClean="0">
                          <a:solidFill>
                            <a:schemeClr val="tx2">
                              <a:lumMod val="75000"/>
                              <a:alpha val="99000"/>
                            </a:schemeClr>
                          </a:solidFill>
                        </a:rPr>
                        <a:t>3000 Relay Hours </a:t>
                      </a:r>
                      <a:endParaRPr lang="en-NZ" sz="1400" dirty="0">
                        <a:solidFill>
                          <a:schemeClr val="tx2">
                            <a:lumMod val="75000"/>
                            <a:alpha val="99000"/>
                          </a:schemeClr>
                        </a:solidFill>
                      </a:endParaRPr>
                    </a:p>
                  </a:txBody>
                  <a:tcPr marL="182880" marR="182880" marT="91440" marB="91440" anchor="ctr">
                    <a:lnL w="12700" cmpd="sng">
                      <a:noFill/>
                    </a:lnL>
                    <a:solidFill>
                      <a:schemeClr val="bg1">
                        <a:lumMod val="95000"/>
                      </a:schemeClr>
                    </a:solidFill>
                  </a:tcPr>
                </a:tc>
                <a:tc>
                  <a:txBody>
                    <a:bodyPr/>
                    <a:lstStyle/>
                    <a:p>
                      <a:pPr>
                        <a:spcAft>
                          <a:spcPts val="600"/>
                        </a:spcAft>
                      </a:pPr>
                      <a:r>
                        <a:rPr lang="en-NZ" sz="1400" dirty="0" smtClean="0">
                          <a:solidFill>
                            <a:schemeClr val="tx2">
                              <a:lumMod val="75000"/>
                              <a:alpha val="99000"/>
                            </a:schemeClr>
                          </a:solidFill>
                        </a:rPr>
                        <a:t>1M Messages</a:t>
                      </a:r>
                    </a:p>
                    <a:p>
                      <a:pPr>
                        <a:spcAft>
                          <a:spcPts val="600"/>
                        </a:spcAft>
                      </a:pPr>
                      <a:r>
                        <a:rPr lang="en-NZ" sz="1400" dirty="0" smtClean="0">
                          <a:solidFill>
                            <a:schemeClr val="tx2">
                              <a:lumMod val="75000"/>
                              <a:alpha val="99000"/>
                            </a:schemeClr>
                          </a:solidFill>
                        </a:rPr>
                        <a:t>3000 Relay Hours </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c>
                  <a:txBody>
                    <a:bodyPr/>
                    <a:lstStyle/>
                    <a:p>
                      <a:pPr>
                        <a:spcAft>
                          <a:spcPts val="600"/>
                        </a:spcAft>
                      </a:pPr>
                      <a:r>
                        <a:rPr lang="en-NZ" sz="1400" baseline="0" dirty="0" smtClean="0">
                          <a:solidFill>
                            <a:schemeClr val="tx2">
                              <a:lumMod val="75000"/>
                              <a:alpha val="99000"/>
                            </a:schemeClr>
                          </a:solidFill>
                        </a:rPr>
                        <a:t>500K Messages</a:t>
                      </a:r>
                    </a:p>
                    <a:p>
                      <a:pPr>
                        <a:spcAft>
                          <a:spcPts val="600"/>
                        </a:spcAft>
                      </a:pPr>
                      <a:r>
                        <a:rPr lang="en-NZ" sz="1400" baseline="0" dirty="0" smtClean="0">
                          <a:solidFill>
                            <a:schemeClr val="tx2">
                              <a:lumMod val="75000"/>
                              <a:alpha val="99000"/>
                            </a:schemeClr>
                          </a:solidFill>
                        </a:rPr>
                        <a:t>1500 Relay Hours</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Annual Savings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NZ" sz="1400" dirty="0" smtClean="0">
                          <a:solidFill>
                            <a:schemeClr val="tx2">
                              <a:lumMod val="75000"/>
                              <a:alpha val="99000"/>
                            </a:schemeClr>
                          </a:solidFill>
                        </a:rPr>
                        <a:t>$3,700</a:t>
                      </a:r>
                      <a:endParaRPr lang="en-NZ" sz="1400" dirty="0">
                        <a:solidFill>
                          <a:schemeClr val="tx2">
                            <a:lumMod val="75000"/>
                            <a:alpha val="99000"/>
                          </a:schemeClr>
                        </a:solidFill>
                      </a:endParaRPr>
                    </a:p>
                  </a:txBody>
                  <a:tcPr marL="182880" marR="182880" marT="91440" marB="91440" anchor="ctr">
                    <a:lnL w="12700" cmpd="sng">
                      <a:noFill/>
                    </a:lnL>
                    <a:solidFill>
                      <a:schemeClr val="bg1">
                        <a:lumMod val="95000"/>
                      </a:schemeClr>
                    </a:solidFill>
                  </a:tcPr>
                </a:tc>
                <a:tc>
                  <a:txBody>
                    <a:bodyPr/>
                    <a:lstStyle/>
                    <a:p>
                      <a:r>
                        <a:rPr lang="en-NZ" sz="1400" dirty="0" smtClean="0">
                          <a:solidFill>
                            <a:schemeClr val="tx2">
                              <a:lumMod val="75000"/>
                              <a:alpha val="99000"/>
                            </a:schemeClr>
                          </a:solidFill>
                        </a:rPr>
                        <a:t>$2,100</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c>
                  <a:txBody>
                    <a:bodyPr/>
                    <a:lstStyle/>
                    <a:p>
                      <a:r>
                        <a:rPr lang="en-NZ" sz="1400" dirty="0" smtClean="0">
                          <a:solidFill>
                            <a:schemeClr val="tx2">
                              <a:lumMod val="75000"/>
                              <a:alpha val="99000"/>
                            </a:schemeClr>
                          </a:solidFill>
                        </a:rPr>
                        <a:t>$1,500</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r>
            </a:tbl>
          </a:graphicData>
        </a:graphic>
      </p:graphicFrame>
    </p:spTree>
    <p:extLst>
      <p:ext uri="{BB962C8B-B14F-4D97-AF65-F5344CB8AC3E}">
        <p14:creationId xmlns:p14="http://schemas.microsoft.com/office/powerpoint/2010/main" val="31877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62051"/>
            <a:ext cx="6858000" cy="1468094"/>
          </a:xfrm>
        </p:spPr>
        <p:txBody>
          <a:bodyPr/>
          <a:lstStyle/>
          <a:p>
            <a:r>
              <a:rPr lang="en-CA" sz="4000" dirty="0" smtClean="0"/>
              <a:t>Windows Azure</a:t>
            </a:r>
            <a:r>
              <a:rPr lang="en-CA" dirty="0" smtClean="0"/>
              <a:t/>
            </a:r>
            <a:br>
              <a:rPr lang="en-CA" dirty="0" smtClean="0"/>
            </a:br>
            <a:r>
              <a:rPr lang="en-CA" dirty="0" smtClean="0"/>
              <a:t>Virtual Workshops</a:t>
            </a:r>
            <a:endParaRPr lang="en-US" dirty="0"/>
          </a:p>
        </p:txBody>
      </p:sp>
    </p:spTree>
    <p:extLst>
      <p:ext uri="{BB962C8B-B14F-4D97-AF65-F5344CB8AC3E}">
        <p14:creationId xmlns:p14="http://schemas.microsoft.com/office/powerpoint/2010/main" val="3556945195"/>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Windows Azure Virtual Workshops</a:t>
            </a:r>
            <a:endParaRPr lang="en-US" dirty="0"/>
          </a:p>
        </p:txBody>
      </p:sp>
      <p:sp>
        <p:nvSpPr>
          <p:cNvPr id="3" name="Text Placeholder 2"/>
          <p:cNvSpPr>
            <a:spLocks noGrp="1"/>
          </p:cNvSpPr>
          <p:nvPr>
            <p:ph type="body" sz="quarter" idx="10"/>
          </p:nvPr>
        </p:nvSpPr>
        <p:spPr>
          <a:xfrm>
            <a:off x="519112" y="1447799"/>
            <a:ext cx="11149013" cy="4450449"/>
          </a:xfrm>
        </p:spPr>
        <p:txBody>
          <a:bodyPr/>
          <a:lstStyle/>
          <a:p>
            <a:pPr>
              <a:spcAft>
                <a:spcPts val="1800"/>
              </a:spcAft>
            </a:pPr>
            <a:r>
              <a:rPr lang="en-CA" sz="3600" dirty="0" smtClean="0"/>
              <a:t>Go deeper and learn more. </a:t>
            </a:r>
            <a:r>
              <a:rPr lang="en-CA" sz="3600" b="1" dirty="0" smtClean="0"/>
              <a:t>Register today </a:t>
            </a:r>
            <a:r>
              <a:rPr lang="en-CA" sz="3600" dirty="0" smtClean="0"/>
              <a:t>for these virtual workshops:</a:t>
            </a:r>
            <a:endParaRPr lang="en-CA" dirty="0" smtClean="0"/>
          </a:p>
          <a:p>
            <a:pPr marL="574675" indent="-571500">
              <a:buFont typeface="Arial" panose="020B0604020202020204" pitchFamily="34" charset="0"/>
              <a:buChar char="•"/>
            </a:pPr>
            <a:r>
              <a:rPr lang="en-CA" b="1" dirty="0" smtClean="0"/>
              <a:t>Cloud Variations</a:t>
            </a:r>
            <a:r>
              <a:rPr lang="en-CA" dirty="0" smtClean="0"/>
              <a:t/>
            </a:r>
            <a:br>
              <a:rPr lang="en-CA" dirty="0" smtClean="0"/>
            </a:br>
            <a:r>
              <a:rPr lang="en-CA" sz="3200" dirty="0" smtClean="0"/>
              <a:t>O</a:t>
            </a:r>
            <a:r>
              <a:rPr lang="en-CA" sz="3200" i="1" dirty="0" smtClean="0"/>
              <a:t>ctober 15 | </a:t>
            </a:r>
            <a:r>
              <a:rPr lang="en-CA" sz="3200" dirty="0" smtClean="0">
                <a:solidFill>
                  <a:schemeClr val="accent2"/>
                </a:solidFill>
              </a:rPr>
              <a:t>aka.ms/</a:t>
            </a:r>
            <a:r>
              <a:rPr lang="en-CA" sz="3200" dirty="0" err="1" smtClean="0">
                <a:solidFill>
                  <a:schemeClr val="accent2"/>
                </a:solidFill>
              </a:rPr>
              <a:t>cloudvariations</a:t>
            </a:r>
            <a:endParaRPr lang="en-CA" sz="3200" dirty="0" smtClean="0">
              <a:solidFill>
                <a:schemeClr val="accent2"/>
              </a:solidFill>
            </a:endParaRPr>
          </a:p>
          <a:p>
            <a:pPr marL="574675" indent="-571500">
              <a:buFont typeface="Arial" panose="020B0604020202020204" pitchFamily="34" charset="0"/>
              <a:buChar char="•"/>
            </a:pPr>
            <a:r>
              <a:rPr lang="en-CA" b="1" dirty="0" smtClean="0"/>
              <a:t>Building Connected Apps with Windows Azure </a:t>
            </a:r>
            <a:r>
              <a:rPr lang="en-CA" sz="3200" i="1" dirty="0" smtClean="0"/>
              <a:t>October 22 | </a:t>
            </a:r>
            <a:r>
              <a:rPr lang="en-CA" sz="3200" dirty="0" smtClean="0">
                <a:solidFill>
                  <a:schemeClr val="accent2"/>
                </a:solidFill>
              </a:rPr>
              <a:t>aka.ms/</a:t>
            </a:r>
            <a:r>
              <a:rPr lang="en-CA" sz="3200" dirty="0" err="1" smtClean="0">
                <a:solidFill>
                  <a:schemeClr val="accent2"/>
                </a:solidFill>
              </a:rPr>
              <a:t>connectedappswithazure</a:t>
            </a:r>
            <a:endParaRPr lang="en-CA" sz="3200" dirty="0">
              <a:solidFill>
                <a:schemeClr val="accent2"/>
              </a:solidFill>
            </a:endParaRPr>
          </a:p>
          <a:p>
            <a:pPr marL="574675" indent="-571500">
              <a:buFont typeface="Arial" panose="020B0604020202020204" pitchFamily="34" charset="0"/>
              <a:buChar char="•"/>
            </a:pPr>
            <a:r>
              <a:rPr lang="en-CA" b="1" dirty="0" smtClean="0"/>
              <a:t>Migrating Apps to Windows Azure</a:t>
            </a:r>
            <a:r>
              <a:rPr lang="en-CA" dirty="0" smtClean="0"/>
              <a:t/>
            </a:r>
            <a:br>
              <a:rPr lang="en-CA" dirty="0" smtClean="0"/>
            </a:br>
            <a:r>
              <a:rPr lang="en-CA" sz="3200" i="1" dirty="0"/>
              <a:t>October 29 </a:t>
            </a:r>
            <a:r>
              <a:rPr lang="en-CA" sz="3200" i="1" dirty="0" smtClean="0"/>
              <a:t>| </a:t>
            </a:r>
            <a:r>
              <a:rPr lang="en-CA" sz="3200" dirty="0" smtClean="0">
                <a:solidFill>
                  <a:schemeClr val="accent2"/>
                </a:solidFill>
              </a:rPr>
              <a:t>aka.ms/</a:t>
            </a:r>
            <a:r>
              <a:rPr lang="en-CA" sz="3200" dirty="0" err="1" smtClean="0">
                <a:solidFill>
                  <a:schemeClr val="accent2"/>
                </a:solidFill>
              </a:rPr>
              <a:t>migratingtoazure</a:t>
            </a:r>
            <a:endParaRPr lang="en-CA" sz="3200" dirty="0">
              <a:solidFill>
                <a:schemeClr val="accent2"/>
              </a:solidFill>
            </a:endParaRPr>
          </a:p>
        </p:txBody>
      </p:sp>
    </p:spTree>
    <p:extLst>
      <p:ext uri="{BB962C8B-B14F-4D97-AF65-F5344CB8AC3E}">
        <p14:creationId xmlns:p14="http://schemas.microsoft.com/office/powerpoint/2010/main" val="3684321377"/>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Cloud Variations Virtual Workshop</a:t>
            </a:r>
            <a:endParaRPr lang="en-US" dirty="0"/>
          </a:p>
        </p:txBody>
      </p:sp>
      <p:sp>
        <p:nvSpPr>
          <p:cNvPr id="3" name="Text Placeholder 2"/>
          <p:cNvSpPr>
            <a:spLocks noGrp="1"/>
          </p:cNvSpPr>
          <p:nvPr>
            <p:ph type="body" sz="quarter" idx="10"/>
          </p:nvPr>
        </p:nvSpPr>
        <p:spPr>
          <a:xfrm>
            <a:off x="519112" y="1447799"/>
            <a:ext cx="11149013" cy="2890022"/>
          </a:xfrm>
        </p:spPr>
        <p:txBody>
          <a:bodyPr/>
          <a:lstStyle/>
          <a:p>
            <a:r>
              <a:rPr lang="en-US" sz="3200" dirty="0" smtClean="0"/>
              <a:t>Explore </a:t>
            </a:r>
            <a:r>
              <a:rPr lang="en-US" sz="3200" dirty="0"/>
              <a:t>Windows Azure’s infrastructure options – Cloud Services, Virtual Machines, and Websites. Through comparing and contrasting the options, you will walk away from the workshop better equipped to choose the right option for different solutions</a:t>
            </a:r>
            <a:r>
              <a:rPr lang="en-US" sz="3200" dirty="0" smtClean="0"/>
              <a:t>.</a:t>
            </a:r>
          </a:p>
          <a:p>
            <a:endParaRPr lang="en-CA" sz="3200" dirty="0" smtClean="0"/>
          </a:p>
          <a:p>
            <a:endParaRPr lang="en-CA" sz="3200" dirty="0"/>
          </a:p>
        </p:txBody>
      </p:sp>
      <p:graphicFrame>
        <p:nvGraphicFramePr>
          <p:cNvPr id="4" name="Table 3"/>
          <p:cNvGraphicFramePr>
            <a:graphicFrameLocks noGrp="1"/>
          </p:cNvGraphicFramePr>
          <p:nvPr/>
        </p:nvGraphicFramePr>
        <p:xfrm>
          <a:off x="519112" y="4000020"/>
          <a:ext cx="11307128" cy="1307592"/>
        </p:xfrm>
        <a:graphic>
          <a:graphicData uri="http://schemas.openxmlformats.org/drawingml/2006/table">
            <a:tbl>
              <a:tblPr firstRow="1" bandRow="1">
                <a:tableStyleId>{2D5ABB26-0587-4C30-8999-92F81FD0307C}</a:tableStyleId>
              </a:tblPr>
              <a:tblGrid>
                <a:gridCol w="5653564"/>
                <a:gridCol w="5653564"/>
              </a:tblGrid>
              <a:tr h="370840">
                <a:tc>
                  <a:txBody>
                    <a:bodyPr/>
                    <a:lstStyle/>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The Complete Windows Azure Platform</a:t>
                      </a:r>
                    </a:p>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Windows Azure Cloud Services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PaaS</a:t>
                      </a: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a:t>
                      </a:r>
                    </a:p>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Windows Azure Virtual Machines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IaaS</a:t>
                      </a: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a:t>
                      </a:r>
                    </a:p>
                  </a:txBody>
                  <a:tcPr/>
                </a:tc>
                <a:tc>
                  <a:txBody>
                    <a:bodyPr/>
                    <a:lstStyle/>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Windows Azure Websites</a:t>
                      </a:r>
                    </a:p>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Building Apps with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IaaS</a:t>
                      </a: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 and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PaaS</a:t>
                      </a:r>
                      <a:endPar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endParaRPr>
                    </a:p>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 as a Service</a:t>
                      </a:r>
                    </a:p>
                  </a:txBody>
                  <a:tcPr/>
                </a:tc>
              </a:tr>
            </a:tbl>
          </a:graphicData>
        </a:graphic>
      </p:graphicFrame>
      <p:sp>
        <p:nvSpPr>
          <p:cNvPr id="6" name="Rectangle 5"/>
          <p:cNvSpPr/>
          <p:nvPr/>
        </p:nvSpPr>
        <p:spPr>
          <a:xfrm>
            <a:off x="413630" y="5611827"/>
            <a:ext cx="9372694" cy="535531"/>
          </a:xfrm>
          <a:prstGeom prst="rect">
            <a:avLst/>
          </a:prstGeom>
        </p:spPr>
        <p:txBody>
          <a:bodyPr wrap="none">
            <a:spAutoFit/>
          </a:bodyPr>
          <a:lstStyle/>
          <a:p>
            <a:pPr marL="3175" lvl="0">
              <a:lnSpc>
                <a:spcPct val="90000"/>
              </a:lnSpc>
              <a:spcAft>
                <a:spcPts val="900"/>
              </a:spcAft>
              <a:buSzPct val="80000"/>
            </a:pPr>
            <a:r>
              <a:rPr lang="en-CA" sz="3200" spc="-100" dirty="0" smtClean="0">
                <a:latin typeface="Segoe UI Semibold" panose="020B0702040204020203" pitchFamily="34" charset="0"/>
                <a:cs typeface="Segoe UI Semibold" panose="020B0702040204020203" pitchFamily="34" charset="0"/>
              </a:rPr>
              <a:t>OCTOBER 15 | </a:t>
            </a:r>
            <a:r>
              <a:rPr lang="en-CA" sz="3200" spc="-100" dirty="0" smtClean="0">
                <a:latin typeface="+mj-lt"/>
                <a:cs typeface="Segoe UI Semibold" panose="020B0702040204020203" pitchFamily="34" charset="0"/>
              </a:rPr>
              <a:t>REGISTER TODAY - </a:t>
            </a:r>
            <a:r>
              <a:rPr lang="en-CA" sz="3200" spc="-100" dirty="0" smtClean="0">
                <a:solidFill>
                  <a:srgbClr val="00AEEF"/>
                </a:solidFill>
                <a:latin typeface="Segoe UI Light" pitchFamily="34" charset="0"/>
              </a:rPr>
              <a:t>aka.ms/</a:t>
            </a:r>
            <a:r>
              <a:rPr lang="en-CA" sz="3200" spc="-100" dirty="0" err="1" smtClean="0">
                <a:solidFill>
                  <a:srgbClr val="00AEEF"/>
                </a:solidFill>
                <a:latin typeface="Segoe UI Light" pitchFamily="34" charset="0"/>
              </a:rPr>
              <a:t>cloudvariations</a:t>
            </a:r>
            <a:endParaRPr lang="en-CA" sz="3200" spc="-100" dirty="0">
              <a:solidFill>
                <a:srgbClr val="00AEEF"/>
              </a:solidFill>
              <a:latin typeface="Segoe UI Light" pitchFamily="34" charset="0"/>
            </a:endParaRPr>
          </a:p>
        </p:txBody>
      </p:sp>
    </p:spTree>
    <p:extLst>
      <p:ext uri="{BB962C8B-B14F-4D97-AF65-F5344CB8AC3E}">
        <p14:creationId xmlns:p14="http://schemas.microsoft.com/office/powerpoint/2010/main" val="1873907952"/>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p>
            <a:r>
              <a:rPr lang="en-CA" sz="4800" dirty="0" smtClean="0"/>
              <a:t>Building Connected Apps Virtual Workshop</a:t>
            </a:r>
            <a:endParaRPr lang="en-US" sz="4800" dirty="0"/>
          </a:p>
        </p:txBody>
      </p:sp>
      <p:sp>
        <p:nvSpPr>
          <p:cNvPr id="3" name="Text Placeholder 2"/>
          <p:cNvSpPr>
            <a:spLocks noGrp="1"/>
          </p:cNvSpPr>
          <p:nvPr>
            <p:ph type="body" sz="quarter" idx="10"/>
          </p:nvPr>
        </p:nvSpPr>
        <p:spPr>
          <a:xfrm>
            <a:off x="519112" y="1447799"/>
            <a:ext cx="11149013" cy="2442207"/>
          </a:xfrm>
        </p:spPr>
        <p:txBody>
          <a:bodyPr/>
          <a:lstStyle/>
          <a:p>
            <a:r>
              <a:rPr lang="en-US" sz="2800" dirty="0" smtClean="0"/>
              <a:t>Discover </a:t>
            </a:r>
            <a:r>
              <a:rPr lang="en-US" sz="2800" dirty="0"/>
              <a:t>how the various Windows Azure services can be integrated into apps  to extend their functionality. You will </a:t>
            </a:r>
            <a:r>
              <a:rPr lang="en-US" sz="2800" dirty="0" smtClean="0"/>
              <a:t>learn </a:t>
            </a:r>
            <a:r>
              <a:rPr lang="en-US" sz="2800" dirty="0"/>
              <a:t>how to address common needs such as computing capabilities, storage, authentication, and more. To demonstrate concepts, this workshop focuses on Windows 8 and Windows Phone, though concepts can be applied to any platform including Android and </a:t>
            </a:r>
            <a:r>
              <a:rPr lang="en-US" sz="2800" dirty="0" err="1"/>
              <a:t>iOS</a:t>
            </a:r>
            <a:r>
              <a:rPr lang="en-US" sz="2800" dirty="0" smtClean="0"/>
              <a:t>.</a:t>
            </a:r>
            <a:endParaRPr lang="en-CA" sz="2800" dirty="0" smtClean="0"/>
          </a:p>
          <a:p>
            <a:endParaRPr lang="en-CA" sz="2800" dirty="0"/>
          </a:p>
        </p:txBody>
      </p:sp>
      <p:graphicFrame>
        <p:nvGraphicFramePr>
          <p:cNvPr id="4" name="Table 3"/>
          <p:cNvGraphicFramePr>
            <a:graphicFrameLocks noGrp="1"/>
          </p:cNvGraphicFramePr>
          <p:nvPr/>
        </p:nvGraphicFramePr>
        <p:xfrm>
          <a:off x="519112" y="4000020"/>
          <a:ext cx="11307128" cy="1193292"/>
        </p:xfrm>
        <a:graphic>
          <a:graphicData uri="http://schemas.openxmlformats.org/drawingml/2006/table">
            <a:tbl>
              <a:tblPr firstRow="1" bandRow="1">
                <a:tableStyleId>{2D5ABB26-0587-4C30-8999-92F81FD0307C}</a:tableStyleId>
              </a:tblPr>
              <a:tblGrid>
                <a:gridCol w="5653564"/>
                <a:gridCol w="5653564"/>
              </a:tblGrid>
              <a:tr h="370840">
                <a:tc>
                  <a:txBody>
                    <a:bodyPr/>
                    <a:lstStyle/>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Building Device and Cloud Applications</a:t>
                      </a:r>
                    </a:p>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Delivering Notifications with Windows Azure</a:t>
                      </a:r>
                    </a:p>
                  </a:txBody>
                  <a:tcPr/>
                </a:tc>
                <a:tc>
                  <a:txBody>
                    <a:bodyPr/>
                    <a:lstStyle/>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Bringing Together App Experiences</a:t>
                      </a:r>
                    </a:p>
                  </a:txBody>
                  <a:tcPr/>
                </a:tc>
              </a:tr>
            </a:tbl>
          </a:graphicData>
        </a:graphic>
      </p:graphicFrame>
      <p:sp>
        <p:nvSpPr>
          <p:cNvPr id="6" name="Rectangle 5"/>
          <p:cNvSpPr/>
          <p:nvPr/>
        </p:nvSpPr>
        <p:spPr>
          <a:xfrm>
            <a:off x="413630" y="5611827"/>
            <a:ext cx="11219866" cy="535531"/>
          </a:xfrm>
          <a:prstGeom prst="rect">
            <a:avLst/>
          </a:prstGeom>
        </p:spPr>
        <p:txBody>
          <a:bodyPr wrap="none">
            <a:spAutoFit/>
          </a:bodyPr>
          <a:lstStyle/>
          <a:p>
            <a:pPr marL="3175" lvl="0">
              <a:lnSpc>
                <a:spcPct val="90000"/>
              </a:lnSpc>
              <a:spcAft>
                <a:spcPts val="900"/>
              </a:spcAft>
              <a:buSzPct val="80000"/>
            </a:pPr>
            <a:r>
              <a:rPr lang="en-CA" sz="3200" spc="-100" dirty="0" smtClean="0">
                <a:latin typeface="Segoe UI Semibold" panose="020B0702040204020203" pitchFamily="34" charset="0"/>
                <a:cs typeface="Segoe UI Semibold" panose="020B0702040204020203" pitchFamily="34" charset="0"/>
              </a:rPr>
              <a:t>OCTOBER 22 | </a:t>
            </a:r>
            <a:r>
              <a:rPr lang="en-CA" sz="3200" spc="-100" dirty="0">
                <a:cs typeface="Segoe UI Semibold" panose="020B0702040204020203" pitchFamily="34" charset="0"/>
              </a:rPr>
              <a:t>REGISTER TODAY - </a:t>
            </a:r>
            <a:r>
              <a:rPr lang="en-CA" sz="3200" spc="-100" dirty="0" smtClean="0">
                <a:solidFill>
                  <a:srgbClr val="00AEEF"/>
                </a:solidFill>
                <a:latin typeface="Segoe UI Light" pitchFamily="34" charset="0"/>
              </a:rPr>
              <a:t>aka.ms/</a:t>
            </a:r>
            <a:r>
              <a:rPr lang="en-CA" sz="3200" spc="-100" dirty="0" err="1" smtClean="0">
                <a:solidFill>
                  <a:srgbClr val="00AEEF"/>
                </a:solidFill>
                <a:latin typeface="Segoe UI Light" pitchFamily="34" charset="0"/>
              </a:rPr>
              <a:t>connectedappswithazure</a:t>
            </a:r>
            <a:endParaRPr lang="en-CA" sz="3200" spc="-100" dirty="0">
              <a:solidFill>
                <a:srgbClr val="00AEEF"/>
              </a:solidFill>
              <a:latin typeface="Segoe UI Light" pitchFamily="34" charset="0"/>
            </a:endParaRPr>
          </a:p>
        </p:txBody>
      </p:sp>
    </p:spTree>
    <p:extLst>
      <p:ext uri="{BB962C8B-B14F-4D97-AF65-F5344CB8AC3E}">
        <p14:creationId xmlns:p14="http://schemas.microsoft.com/office/powerpoint/2010/main" val="1108751631"/>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CA" dirty="0" smtClean="0"/>
              <a:t>Migrating Apps Virtual Workshop</a:t>
            </a:r>
            <a:endParaRPr lang="en-US" dirty="0"/>
          </a:p>
        </p:txBody>
      </p:sp>
      <p:sp>
        <p:nvSpPr>
          <p:cNvPr id="3" name="Text Placeholder 2"/>
          <p:cNvSpPr>
            <a:spLocks noGrp="1"/>
          </p:cNvSpPr>
          <p:nvPr>
            <p:ph type="body" sz="quarter" idx="10"/>
          </p:nvPr>
        </p:nvSpPr>
        <p:spPr>
          <a:xfrm>
            <a:off x="519112" y="1447799"/>
            <a:ext cx="11149013" cy="2054409"/>
          </a:xfrm>
        </p:spPr>
        <p:txBody>
          <a:bodyPr/>
          <a:lstStyle/>
          <a:p>
            <a:r>
              <a:rPr lang="en-US" sz="2800" dirty="0" smtClean="0"/>
              <a:t>Explore </a:t>
            </a:r>
            <a:r>
              <a:rPr lang="en-US" sz="2800" dirty="0"/>
              <a:t>approaches to migrating applications, walk through concerns and considerations to take into account while planning a migration, and learn how to implement a migration plan to move applications from on-premises (or traditional hosting) to Windows Azure.</a:t>
            </a:r>
          </a:p>
          <a:p>
            <a:endParaRPr lang="en-CA" sz="2800" dirty="0"/>
          </a:p>
        </p:txBody>
      </p:sp>
      <p:graphicFrame>
        <p:nvGraphicFramePr>
          <p:cNvPr id="4" name="Table 3"/>
          <p:cNvGraphicFramePr>
            <a:graphicFrameLocks noGrp="1"/>
          </p:cNvGraphicFramePr>
          <p:nvPr/>
        </p:nvGraphicFramePr>
        <p:xfrm>
          <a:off x="519112" y="4000020"/>
          <a:ext cx="11307128" cy="1193292"/>
        </p:xfrm>
        <a:graphic>
          <a:graphicData uri="http://schemas.openxmlformats.org/drawingml/2006/table">
            <a:tbl>
              <a:tblPr firstRow="1" bandRow="1">
                <a:tableStyleId>{2D5ABB26-0587-4C30-8999-92F81FD0307C}</a:tableStyleId>
              </a:tblPr>
              <a:tblGrid>
                <a:gridCol w="5653564"/>
                <a:gridCol w="5653564"/>
              </a:tblGrid>
              <a:tr h="370840">
                <a:tc>
                  <a:txBody>
                    <a:bodyPr/>
                    <a:lstStyle/>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Migrating Applications to Windows Azure</a:t>
                      </a:r>
                    </a:p>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Migrating Applications to the Cloud with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IaaS</a:t>
                      </a:r>
                      <a:endPar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endParaRPr>
                    </a:p>
                  </a:txBody>
                  <a:tcPr/>
                </a:tc>
                <a:tc>
                  <a:txBody>
                    <a:bodyPr/>
                    <a:lstStyle/>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Migrating Applications to the Cloud with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PaaS</a:t>
                      </a:r>
                      <a:endPar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endParaRPr>
                    </a:p>
                    <a:p>
                      <a:pPr marL="460375" marR="0" lvl="0" indent="-457200" algn="l" defTabSz="914363" rtl="0" eaLnBrk="1" fontAlgn="auto" latinLnBrk="0" hangingPunct="1">
                        <a:lnSpc>
                          <a:spcPct val="90000"/>
                        </a:lnSpc>
                        <a:spcBef>
                          <a:spcPts val="0"/>
                        </a:spcBef>
                        <a:spcAft>
                          <a:spcPts val="900"/>
                        </a:spcAft>
                        <a:buClrTx/>
                        <a:buSzPct val="80000"/>
                        <a:buFont typeface="Arial" pitchFamily="34" charset="0"/>
                        <a:buChar char="•"/>
                        <a:tabLst/>
                        <a:defRPr/>
                      </a:pP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Combining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IaaS</a:t>
                      </a:r>
                      <a:r>
                        <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rPr>
                        <a:t> and </a:t>
                      </a:r>
                      <a:r>
                        <a:rPr kumimoji="0" lang="en-CA" sz="2400" b="0" i="0" u="none" strike="noStrike" kern="1200" cap="none" spc="-100" normalizeH="0" baseline="0" noProof="0" dirty="0" err="1" smtClean="0">
                          <a:ln>
                            <a:noFill/>
                          </a:ln>
                          <a:gradFill>
                            <a:gsLst>
                              <a:gs pos="0">
                                <a:srgbClr val="595959"/>
                              </a:gs>
                              <a:gs pos="86000">
                                <a:srgbClr val="595959"/>
                              </a:gs>
                            </a:gsLst>
                            <a:lin ang="5400000" scaled="0"/>
                          </a:gradFill>
                          <a:effectLst/>
                          <a:uLnTx/>
                          <a:uFillTx/>
                          <a:latin typeface="Segoe UI Light" pitchFamily="34" charset="0"/>
                        </a:rPr>
                        <a:t>PaaS</a:t>
                      </a:r>
                      <a:endParaRPr kumimoji="0" lang="en-CA" sz="2400" b="0" i="0" u="none" strike="noStrike" kern="1200" cap="none" spc="-100" normalizeH="0" baseline="0" noProof="0" dirty="0" smtClean="0">
                        <a:ln>
                          <a:noFill/>
                        </a:ln>
                        <a:gradFill>
                          <a:gsLst>
                            <a:gs pos="0">
                              <a:srgbClr val="595959"/>
                            </a:gs>
                            <a:gs pos="86000">
                              <a:srgbClr val="595959"/>
                            </a:gs>
                          </a:gsLst>
                          <a:lin ang="5400000" scaled="0"/>
                        </a:gradFill>
                        <a:effectLst/>
                        <a:uLnTx/>
                        <a:uFillTx/>
                        <a:latin typeface="Segoe UI Light" pitchFamily="34" charset="0"/>
                      </a:endParaRPr>
                    </a:p>
                  </a:txBody>
                  <a:tcPr/>
                </a:tc>
              </a:tr>
            </a:tbl>
          </a:graphicData>
        </a:graphic>
      </p:graphicFrame>
      <p:sp>
        <p:nvSpPr>
          <p:cNvPr id="6" name="Rectangle 5"/>
          <p:cNvSpPr/>
          <p:nvPr/>
        </p:nvSpPr>
        <p:spPr>
          <a:xfrm>
            <a:off x="413630" y="5611827"/>
            <a:ext cx="9972730" cy="535531"/>
          </a:xfrm>
          <a:prstGeom prst="rect">
            <a:avLst/>
          </a:prstGeom>
        </p:spPr>
        <p:txBody>
          <a:bodyPr wrap="none">
            <a:spAutoFit/>
          </a:bodyPr>
          <a:lstStyle/>
          <a:p>
            <a:pPr marL="3175" lvl="0">
              <a:lnSpc>
                <a:spcPct val="90000"/>
              </a:lnSpc>
              <a:spcAft>
                <a:spcPts val="900"/>
              </a:spcAft>
              <a:buSzPct val="80000"/>
            </a:pPr>
            <a:r>
              <a:rPr lang="en-CA" sz="3200" spc="-100" dirty="0" smtClean="0">
                <a:latin typeface="Segoe UI Semibold" panose="020B0702040204020203" pitchFamily="34" charset="0"/>
                <a:cs typeface="Segoe UI Semibold" panose="020B0702040204020203" pitchFamily="34" charset="0"/>
              </a:rPr>
              <a:t>OCTOBER 29 | </a:t>
            </a:r>
            <a:r>
              <a:rPr lang="en-CA" sz="3200" spc="-100" dirty="0">
                <a:cs typeface="Segoe UI Semibold" panose="020B0702040204020203" pitchFamily="34" charset="0"/>
              </a:rPr>
              <a:t>REGISTER TODAY - </a:t>
            </a:r>
            <a:r>
              <a:rPr lang="en-CA" sz="3200" spc="-100" dirty="0" smtClean="0">
                <a:solidFill>
                  <a:srgbClr val="00AEEF"/>
                </a:solidFill>
                <a:latin typeface="Segoe UI Light" pitchFamily="34" charset="0"/>
              </a:rPr>
              <a:t>aka.ms/</a:t>
            </a:r>
            <a:r>
              <a:rPr lang="en-CA" sz="3200" spc="-100" dirty="0" err="1" smtClean="0">
                <a:solidFill>
                  <a:srgbClr val="00AEEF"/>
                </a:solidFill>
                <a:latin typeface="Segoe UI Light" pitchFamily="34" charset="0"/>
              </a:rPr>
              <a:t>migratingtoazure</a:t>
            </a:r>
            <a:endParaRPr lang="en-CA" sz="3200" spc="-100" dirty="0">
              <a:solidFill>
                <a:srgbClr val="00AEEF"/>
              </a:solidFill>
              <a:latin typeface="Segoe UI Light" pitchFamily="34" charset="0"/>
            </a:endParaRPr>
          </a:p>
        </p:txBody>
      </p:sp>
    </p:spTree>
    <p:extLst>
      <p:ext uri="{BB962C8B-B14F-4D97-AF65-F5344CB8AC3E}">
        <p14:creationId xmlns:p14="http://schemas.microsoft.com/office/powerpoint/2010/main" val="1589365031"/>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Imaginet Azure Services</a:t>
            </a:r>
            <a:endParaRPr lang="en-US" dirty="0"/>
          </a:p>
        </p:txBody>
      </p:sp>
      <p:sp>
        <p:nvSpPr>
          <p:cNvPr id="3" name="Text Placeholder 2"/>
          <p:cNvSpPr>
            <a:spLocks noGrp="1"/>
          </p:cNvSpPr>
          <p:nvPr>
            <p:ph type="body" sz="quarter" idx="10"/>
          </p:nvPr>
        </p:nvSpPr>
        <p:spPr>
          <a:xfrm>
            <a:off x="519112" y="1447799"/>
            <a:ext cx="11149013" cy="553998"/>
          </a:xfrm>
        </p:spPr>
        <p:txBody>
          <a:bodyPr/>
          <a:lstStyle/>
          <a:p>
            <a:r>
              <a:rPr lang="en-CA" dirty="0" smtClean="0">
                <a:hlinkClick r:id="rId2"/>
              </a:rPr>
              <a:t>http://azure.imaginet.com</a:t>
            </a:r>
            <a:r>
              <a:rPr lang="en-CA" dirty="0" smtClean="0"/>
              <a:t>	</a:t>
            </a:r>
            <a:endParaRPr lang="en-US"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3259"/>
          <a:stretch/>
        </p:blipFill>
        <p:spPr bwMode="auto">
          <a:xfrm>
            <a:off x="521716" y="2187131"/>
            <a:ext cx="6372225" cy="46708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21208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6414"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7525"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327387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3206705" y="1115366"/>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4" name="Group 3"/>
          <p:cNvGrpSpPr/>
          <p:nvPr/>
        </p:nvGrpSpPr>
        <p:grpSpPr>
          <a:xfrm>
            <a:off x="795377" y="1332173"/>
            <a:ext cx="2427913" cy="4790431"/>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Packaged Software</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31" name="Rectangle 130"/>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32" name="Rectangle 131"/>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33" name="Rectangle 132"/>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34" name="Rectangle 133"/>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35" name="Rectangle 134"/>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36" name="Rectangle 135"/>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26" name="Left Brace 125"/>
            <p:cNvSpPr/>
            <p:nvPr/>
          </p:nvSpPr>
          <p:spPr>
            <a:xfrm>
              <a:off x="1249156" y="2354254"/>
              <a:ext cx="137875" cy="4019550"/>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dirty="0">
                <a:solidFill>
                  <a:srgbClr val="FFFFFF"/>
                </a:solidFill>
                <a:latin typeface="Segoe UI"/>
                <a:ea typeface="Segoe UI" pitchFamily="34" charset="0"/>
                <a:cs typeface="Segoe UI" pitchFamily="34" charset="0"/>
              </a:endParaRPr>
            </a:p>
          </p:txBody>
        </p:sp>
        <p:sp>
          <p:nvSpPr>
            <p:cNvPr id="127" name="TextBox 52"/>
            <p:cNvSpPr txBox="1"/>
            <p:nvPr/>
          </p:nvSpPr>
          <p:spPr>
            <a:xfrm>
              <a:off x="855665" y="3820893"/>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5" name="Group 4"/>
          <p:cNvGrpSpPr/>
          <p:nvPr/>
        </p:nvGrpSpPr>
        <p:grpSpPr>
          <a:xfrm>
            <a:off x="3859670" y="1342221"/>
            <a:ext cx="2771925" cy="4780387"/>
            <a:chOff x="3377366" y="1593421"/>
            <a:chExt cx="2771925" cy="4780387"/>
          </a:xfrm>
        </p:grpSpPr>
        <p:sp>
          <p:nvSpPr>
            <p:cNvPr id="138" name="Rectangle 137"/>
            <p:cNvSpPr/>
            <p:nvPr/>
          </p:nvSpPr>
          <p:spPr>
            <a:xfrm>
              <a:off x="3897998" y="1593421"/>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Infrastructure</a:t>
              </a:r>
            </a:p>
            <a:p>
              <a:pPr defTabSz="1218936"/>
              <a:r>
                <a:rPr lang="en-US" sz="1600" dirty="0">
                  <a:solidFill>
                    <a:srgbClr val="595959">
                      <a:alpha val="99000"/>
                    </a:srgbClr>
                  </a:solidFill>
                  <a:ea typeface="Kozuka Gothic Pro R" pitchFamily="34" charset="-128"/>
                </a:rPr>
                <a:t>(as a Service)</a:t>
              </a:r>
            </a:p>
          </p:txBody>
        </p:sp>
        <p:sp>
          <p:nvSpPr>
            <p:cNvPr id="144" name="Rectangle 143"/>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45" name="Rectangle 144"/>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46" name="Rectangle 145"/>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47" name="Rectangle 146"/>
            <p:cNvSpPr/>
            <p:nvPr/>
          </p:nvSpPr>
          <p:spPr>
            <a:xfrm>
              <a:off x="3928143" y="417353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48" name="Rectangle 147"/>
            <p:cNvSpPr/>
            <p:nvPr/>
          </p:nvSpPr>
          <p:spPr>
            <a:xfrm>
              <a:off x="3928143" y="371871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49" name="Rectangle 148"/>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50" name="Rectangle 149"/>
            <p:cNvSpPr/>
            <p:nvPr/>
          </p:nvSpPr>
          <p:spPr>
            <a:xfrm>
              <a:off x="3928143" y="280907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51" name="Rectangle 150"/>
            <p:cNvSpPr/>
            <p:nvPr/>
          </p:nvSpPr>
          <p:spPr>
            <a:xfrm>
              <a:off x="3928143" y="235425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52" name="Rectangle 151"/>
            <p:cNvSpPr/>
            <p:nvPr/>
          </p:nvSpPr>
          <p:spPr>
            <a:xfrm>
              <a:off x="3928143" y="3263896"/>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40" name="Left Brace 139"/>
            <p:cNvSpPr/>
            <p:nvPr/>
          </p:nvSpPr>
          <p:spPr>
            <a:xfrm flipH="1">
              <a:off x="5575615" y="4587244"/>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5749181" y="464408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42" name="Left Brace 141"/>
            <p:cNvSpPr/>
            <p:nvPr/>
          </p:nvSpPr>
          <p:spPr>
            <a:xfrm>
              <a:off x="3789635" y="2354258"/>
              <a:ext cx="133350" cy="17526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3" name="TextBox 58"/>
            <p:cNvSpPr txBox="1"/>
            <p:nvPr/>
          </p:nvSpPr>
          <p:spPr>
            <a:xfrm>
              <a:off x="3377366" y="2677898"/>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6" name="Group 5"/>
          <p:cNvGrpSpPr/>
          <p:nvPr/>
        </p:nvGrpSpPr>
        <p:grpSpPr>
          <a:xfrm>
            <a:off x="6461726" y="1332173"/>
            <a:ext cx="2706420" cy="4798706"/>
            <a:chOff x="5979422" y="1583373"/>
            <a:chExt cx="2706420" cy="4798706"/>
          </a:xfrm>
        </p:grpSpPr>
        <p:sp>
          <p:nvSpPr>
            <p:cNvPr id="154"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Platform</a:t>
              </a:r>
            </a:p>
            <a:p>
              <a:pPr defTabSz="1218936"/>
              <a:r>
                <a:rPr lang="en-US" sz="1600" dirty="0">
                  <a:solidFill>
                    <a:srgbClr val="595959">
                      <a:alpha val="99000"/>
                    </a:srgbClr>
                  </a:solidFill>
                  <a:ea typeface="Kozuka Gothic Pro R" pitchFamily="34" charset="-128"/>
                </a:rPr>
                <a:t>(as a Service)</a:t>
              </a:r>
            </a:p>
          </p:txBody>
        </p:sp>
        <p:sp>
          <p:nvSpPr>
            <p:cNvPr id="155" name="Left Brace 154"/>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285732" y="3992249"/>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57" name="Left Brace 156"/>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8" name="TextBox 60"/>
            <p:cNvSpPr txBox="1"/>
            <p:nvPr/>
          </p:nvSpPr>
          <p:spPr>
            <a:xfrm>
              <a:off x="5979422" y="222069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160" name="Rectangle 159"/>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61" name="Rectangle 160"/>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62" name="Rectangle 161"/>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63" name="Rectangle 162"/>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64" name="Rectangle 163"/>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65" name="Rectangle 164"/>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66" name="Rectangle 165"/>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67" name="Rectangle 166"/>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68" name="Rectangle 167"/>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grpSp>
        <p:nvGrpSpPr>
          <p:cNvPr id="7" name="Group 6"/>
          <p:cNvGrpSpPr/>
          <p:nvPr/>
        </p:nvGrpSpPr>
        <p:grpSpPr>
          <a:xfrm>
            <a:off x="9463135" y="1332173"/>
            <a:ext cx="2323096" cy="4798703"/>
            <a:chOff x="8980831" y="1583373"/>
            <a:chExt cx="2323096" cy="4798703"/>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Software</a:t>
              </a:r>
            </a:p>
            <a:p>
              <a:pPr defTabSz="1218936"/>
              <a:r>
                <a:rPr lang="en-US" sz="1600" dirty="0">
                  <a:solidFill>
                    <a:srgbClr val="595959">
                      <a:alpha val="99000"/>
                    </a:srgbClr>
                  </a:solidFill>
                  <a:ea typeface="Kozuka Gothic Pro R" pitchFamily="34" charset="-128"/>
                </a:rPr>
                <a:t>(as a Service)</a:t>
              </a:r>
            </a:p>
          </p:txBody>
        </p:sp>
        <p:sp>
          <p:nvSpPr>
            <p:cNvPr id="171" name="Left Brace 170"/>
            <p:cNvSpPr/>
            <p:nvPr/>
          </p:nvSpPr>
          <p:spPr>
            <a:xfrm flipH="1">
              <a:off x="10688405" y="2335204"/>
              <a:ext cx="200055" cy="40468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72" name="TextBox 64"/>
            <p:cNvSpPr txBox="1"/>
            <p:nvPr/>
          </p:nvSpPr>
          <p:spPr>
            <a:xfrm flipH="1">
              <a:off x="10903817" y="35203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74" name="Rectangle 173"/>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75" name="Rectangle 174"/>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76" name="Rectangle 175"/>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77" name="Rectangle 176"/>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78" name="Rectangle 177"/>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79" name="Rectangle 178"/>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80" name="Rectangle 179"/>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81" name="Rectangle 180"/>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82" name="Rectangle 181"/>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pic>
        <p:nvPicPr>
          <p:cNvPr id="63" name="Picture 11" descr="Cloud 512x512.png"/>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85815" y="5363244"/>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 name="Picture 12" descr="Gift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71793" y="5372988"/>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Rectangle 66"/>
          <p:cNvSpPr/>
          <p:nvPr/>
        </p:nvSpPr>
        <p:spPr bwMode="auto">
          <a:xfrm flipH="1">
            <a:off x="251209" y="1115366"/>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8371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250"/>
                                        <p:tgtEl>
                                          <p:spTgt spid="65"/>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down)">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wipe(left)">
                                      <p:cBhvr>
                                        <p:cTn id="20" dur="500"/>
                                        <p:tgtEl>
                                          <p:spTgt spid="6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175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CA" dirty="0" smtClean="0"/>
              <a:t>Concepts to Reality</a:t>
            </a:r>
            <a:endParaRPr lang="en-US" dirty="0"/>
          </a:p>
        </p:txBody>
      </p:sp>
    </p:spTree>
    <p:extLst>
      <p:ext uri="{BB962C8B-B14F-4D97-AF65-F5344CB8AC3E}">
        <p14:creationId xmlns:p14="http://schemas.microsoft.com/office/powerpoint/2010/main" val="2390355643"/>
      </p:ext>
    </p:extLst>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Video_x0020_On_x0020_Demand xmlns="7be60c3a-0dde-4664-9e80-19858e9fe357">
      <Url xsi:nil="true"/>
      <Description xsi:nil="true"/>
    </Video_x0020_On_x0020_Demand>
    <Document_x0020_Status xmlns="ae5bcba0-36dd-47c5-a935-559f6a74fc2f">DRAFT</Document_x0020_Status>
    <Audience1 xmlns="ae5bcba0-36dd-47c5-a935-559f6a74fc2f">
      <Value>3</Value>
      <Value>8</Value>
      <Value>4</Value>
    </Audience1>
    <_dlc_DocId xmlns="230e9df3-be65-4c73-a93b-d1236ebd677e">ZJ4HKT2J7E3K-82-62</_dlc_DocId>
    <_dlc_DocIdUrl xmlns="230e9df3-be65-4c73-a93b-d1236ebd677e">
      <Url>http://sharepoint/sites/cdndpe/cloud/_layouts/DocIdRedir.aspx?ID=ZJ4HKT2J7E3K-82-62</Url>
      <Description>ZJ4HKT2J7E3K-82-62</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80668DED48F73488B8005582D46D4F5" ma:contentTypeVersion="7" ma:contentTypeDescription="Create a new document." ma:contentTypeScope="" ma:versionID="1d15ac3709cfa48ed868cb4ac883be0e">
  <xsd:schema xmlns:xsd="http://www.w3.org/2001/XMLSchema" xmlns:xs="http://www.w3.org/2001/XMLSchema" xmlns:p="http://schemas.microsoft.com/office/2006/metadata/properties" xmlns:ns2="ae5bcba0-36dd-47c5-a935-559f6a74fc2f" xmlns:ns3="7be60c3a-0dde-4664-9e80-19858e9fe357" xmlns:ns4="230e9df3-be65-4c73-a93b-d1236ebd677e" targetNamespace="http://schemas.microsoft.com/office/2006/metadata/properties" ma:root="true" ma:fieldsID="372a0ff16137eda8bf1f39c901ef3b90" ns2:_="" ns3:_="" ns4:_="">
    <xsd:import namespace="ae5bcba0-36dd-47c5-a935-559f6a74fc2f"/>
    <xsd:import namespace="7be60c3a-0dde-4664-9e80-19858e9fe357"/>
    <xsd:import namespace="230e9df3-be65-4c73-a93b-d1236ebd677e"/>
    <xsd:element name="properties">
      <xsd:complexType>
        <xsd:sequence>
          <xsd:element name="documentManagement">
            <xsd:complexType>
              <xsd:all>
                <xsd:element ref="ns2:Document_x0020_Status"/>
                <xsd:element ref="ns2:Audience1" minOccurs="0"/>
                <xsd:element ref="ns3:Video_x0020_On_x0020_Demand" minOccurs="0"/>
                <xsd:element ref="ns4:TaxKeywordTaxHTField" minOccurs="0"/>
                <xsd:element ref="ns4:TaxCatchAll" minOccurs="0"/>
                <xsd:element ref="ns4:TaxCatchAllLabel" minOccurs="0"/>
                <xsd:element ref="ns4:_dlc_DocId" minOccurs="0"/>
                <xsd:element ref="ns4:_dlc_DocIdUrl" minOccurs="0"/>
                <xsd:element ref="ns4: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5bcba0-36dd-47c5-a935-559f6a74fc2f" elementFormDefault="qualified">
    <xsd:import namespace="http://schemas.microsoft.com/office/2006/documentManagement/types"/>
    <xsd:import namespace="http://schemas.microsoft.com/office/infopath/2007/PartnerControls"/>
    <xsd:element name="Document_x0020_Status" ma:index="2" ma:displayName="Document Status" ma:default="DRAFT" ma:format="Dropdown" ma:internalName="Document_x0020_Status">
      <xsd:simpleType>
        <xsd:restriction base="dms:Choice">
          <xsd:enumeration value="DRAFT"/>
          <xsd:enumeration value="COMPLETED, PENDING REVIEW"/>
          <xsd:enumeration value="COMPLETED, UNDER REVIEW"/>
          <xsd:enumeration value="FINAL"/>
          <xsd:enumeration value="ARCHIVED"/>
        </xsd:restriction>
      </xsd:simpleType>
    </xsd:element>
    <xsd:element name="Audience1" ma:index="3" nillable="true" ma:displayName="Audience" ma:list="{848339c9-6ccb-4d39-a23d-2cd3851fed06}" ma:internalName="Audience1" ma:showField="Title" ma:web="ae5bcba0-36dd-47c5-a935-559f6a74fc2f" ma:requiredMultiChoice="tru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be60c3a-0dde-4664-9e80-19858e9fe357" elementFormDefault="qualified">
    <xsd:import namespace="http://schemas.microsoft.com/office/2006/documentManagement/types"/>
    <xsd:import namespace="http://schemas.microsoft.com/office/infopath/2007/PartnerControls"/>
    <xsd:element name="Video_x0020_On_x0020_Demand" ma:index="4" nillable="true" ma:displayName="Video On Demand" ma:format="Hyperlink" ma:internalName="Video_x0020_On_x0020_Demand">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5addfff3-205c-4699-b1a4-94bca786ac8b}" ma:internalName="TaxCatchAll" ma:showField="CatchAllData"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addfff3-205c-4699-b1a4-94bca786ac8b}" ma:internalName="TaxCatchAllLabel" ma:readOnly="true" ma:showField="CatchAllDataLabel"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_dlc_DocId" ma:index="12" nillable="true" ma:displayName="Document ID Value" ma:description="The value of the document ID assigned to this item."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9B2F97D-0457-4986-9734-D03EB073C5EA}">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ae5bcba0-36dd-47c5-a935-559f6a74fc2f"/>
    <ds:schemaRef ds:uri="230e9df3-be65-4c73-a93b-d1236ebd677e"/>
    <ds:schemaRef ds:uri="http://purl.org/dc/terms/"/>
    <ds:schemaRef ds:uri="http://schemas.openxmlformats.org/package/2006/metadata/core-properties"/>
    <ds:schemaRef ds:uri="7be60c3a-0dde-4664-9e80-19858e9fe357"/>
    <ds:schemaRef ds:uri="http://www.w3.org/XML/1998/namespace"/>
    <ds:schemaRef ds:uri="http://purl.org/dc/elements/1.1/"/>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D2388D72-D9A8-4BDF-8152-30AD1E3EEE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5bcba0-36dd-47c5-a935-559f6a74fc2f"/>
    <ds:schemaRef ds:uri="7be60c3a-0dde-4664-9e80-19858e9fe3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9CAFC966-092D-47C6-BCE6-3338124AD927}">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2719</TotalTime>
  <Words>2395</Words>
  <Application>Microsoft Office PowerPoint</Application>
  <PresentationFormat>Custom</PresentationFormat>
  <Paragraphs>670</Paragraphs>
  <Slides>66</Slides>
  <Notes>23</Notes>
  <HiddenSlides>5</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66</vt:i4>
      </vt:variant>
    </vt:vector>
  </HeadingPairs>
  <TitlesOfParts>
    <vt:vector size="77" baseType="lpstr">
      <vt:lpstr>Arial</vt:lpstr>
      <vt:lpstr>Wingdings</vt:lpstr>
      <vt:lpstr>Kozuka Gothic Pro R</vt:lpstr>
      <vt:lpstr>Segoe UI Semibold</vt:lpstr>
      <vt:lpstr>Segoe UI Light</vt:lpstr>
      <vt:lpstr>Segoe UI</vt:lpstr>
      <vt:lpstr>Consolas</vt:lpstr>
      <vt:lpstr>MS1444_Windows Azure Template 16x9_r08a</vt:lpstr>
      <vt:lpstr>White with Consolas font for code slides</vt:lpstr>
      <vt:lpstr>Windows_Azure_DevCamp_16x9_Template - FINAL2</vt:lpstr>
      <vt:lpstr>Accent Color Transition Slides</vt:lpstr>
      <vt:lpstr>Windows Azure Has Grown Up</vt:lpstr>
      <vt:lpstr>Windows Azure Has Grown Up</vt:lpstr>
      <vt:lpstr>Tyler Doerksen</vt:lpstr>
      <vt:lpstr>PowerPoint Presentation</vt:lpstr>
      <vt:lpstr>PowerPoint Presentation</vt:lpstr>
      <vt:lpstr>Cloud Computing Patterns</vt:lpstr>
      <vt:lpstr>Cloud Computing</vt:lpstr>
      <vt:lpstr>Cloud Computing</vt:lpstr>
      <vt:lpstr>PowerPoint Presentation</vt:lpstr>
      <vt:lpstr>Windows Azure</vt:lpstr>
      <vt:lpstr>PowerPoint Presentation</vt:lpstr>
      <vt:lpstr>PowerPoint Presentation</vt:lpstr>
      <vt:lpstr>Cloud services: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VM with persistent drive</vt:lpstr>
      <vt:lpstr>PowerPoint Presentation</vt:lpstr>
      <vt:lpstr>PowerPoint Presentation</vt:lpstr>
      <vt:lpstr>Web sites</vt:lpstr>
      <vt:lpstr>Web sites</vt:lpstr>
      <vt:lpstr>Web sites </vt:lpstr>
      <vt:lpstr>Web sites </vt:lpstr>
      <vt:lpstr>Web sites </vt:lpstr>
      <vt:lpstr>Web sites</vt:lpstr>
      <vt:lpstr>Application building blocks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bus relay</vt:lpstr>
      <vt:lpstr>Application building blocks</vt:lpstr>
      <vt:lpstr>PowerPoint Presentation</vt:lpstr>
      <vt:lpstr>Multiple languages</vt:lpstr>
      <vt:lpstr>PowerPoint Presentation</vt:lpstr>
      <vt:lpstr>PowerPoint Presentation</vt:lpstr>
      <vt:lpstr>PowerPoint Presentation</vt:lpstr>
      <vt:lpstr>Windows Azure Scenarios</vt:lpstr>
      <vt:lpstr>Windows Azure Instance Sizes</vt:lpstr>
      <vt:lpstr>PowerPoint Presentation</vt:lpstr>
      <vt:lpstr>Getting Started</vt:lpstr>
      <vt:lpstr>Windows Azure MSDN Benefits</vt:lpstr>
      <vt:lpstr>Windows Azure Virtual Workshops</vt:lpstr>
      <vt:lpstr>Windows Azure Virtual Workshops</vt:lpstr>
      <vt:lpstr>Cloud Variations Virtual Workshop</vt:lpstr>
      <vt:lpstr>Building Connected Apps Virtual Workshop</vt:lpstr>
      <vt:lpstr>Migrating Apps Virtual Workshop</vt:lpstr>
      <vt:lpstr>Imaginet Azure Services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dc:description>This presentation provides an overview of the Windows Azure.  After this presentation you will understand the key concepts and how to get started using Windows Azure. The additional presentations in this training kit will drill into key features and services. 
by James Conard</dc:description>
  <cp:lastModifiedBy>Tyler Doerksen</cp:lastModifiedBy>
  <cp:revision>179</cp:revision>
  <cp:lastPrinted>2011-10-11T14:25:22Z</cp:lastPrinted>
  <dcterms:created xsi:type="dcterms:W3CDTF">2011-03-29T16:07:22Z</dcterms:created>
  <dcterms:modified xsi:type="dcterms:W3CDTF">2012-10-01T20:05:08Z</dcterms:modified>
  <cp:version>1.0.1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0x010100480668DED48F73488B8005582D46D4F5</vt:lpwstr>
  </property>
  <property fmtid="{D5CDD505-2E9C-101B-9397-08002B2CF9AE}" pid="3" name="_dlc_DocIdItemGuid">
    <vt:lpwstr>69fe7f94-4e87-44f4-87d0-cced008dec44</vt:lpwstr>
  </property>
  <property fmtid="{D5CDD505-2E9C-101B-9397-08002B2CF9AE}" pid="4" name="TaxKeyword">
    <vt:lpwstr/>
  </property>
</Properties>
</file>